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  <p:sldId id="281" r:id="rId5"/>
    <p:sldId id="285" r:id="rId6"/>
    <p:sldId id="260" r:id="rId7"/>
    <p:sldId id="286" r:id="rId8"/>
    <p:sldId id="282" r:id="rId9"/>
    <p:sldId id="284" r:id="rId10"/>
    <p:sldId id="27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3372"/>
    <a:srgbClr val="244996"/>
    <a:srgbClr val="607CB5"/>
    <a:srgbClr val="DCE5F5"/>
    <a:srgbClr val="BD20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2EE94C-14AA-4944-BD47-244107D0AEBF}" v="1" dt="2025-07-15T18:08:47.043"/>
    <p1510:client id="{899AD5C7-24A7-42E1-B40E-21CC0617C78C}" v="47" dt="2025-07-15T00:03:52.460"/>
    <p1510:client id="{9B0FB577-400E-44E2-9ED0-C3A1607FD42D}" v="19" dt="2025-07-14T12:08:53.232"/>
    <p1510:client id="{B71B4641-2547-4827-D947-85ED96DDCFBA}" v="1" dt="2025-07-15T02:29:03.104"/>
    <p1510:client id="{B829296A-3610-442E-A3AC-4FE27F233C96}" v="274" dt="2025-07-14T11:56:06.779"/>
    <p1510:client id="{B93DC2E4-BA9C-55FF-AE21-108BA39D7537}" v="4" dt="2025-07-14T20:07:08.322"/>
    <p1510:client id="{ED00B195-DCC8-AA77-2504-3A0C99A864B3}" v="160" dt="2025-07-14T23:32:03.8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94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295C2-4A47-CA35-F0A4-AC29A98BF8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065342-6301-6685-1BCA-A8503062C1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3FCDA5-7D44-C0DA-502B-89E2F815D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BA443-9AE8-8F4D-85F9-EBAF0DC6EB44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D226A2-3F0C-E0B5-BBCF-6443272A9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DECA0E-EBA5-6A08-9CA8-A9245CD3A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70063-6D50-2E4B-BF0E-4ABD3A722C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168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5BC01-BC3C-DE40-3003-F0DDE8EC5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5310FF-F28C-44E8-39E9-B655AA1A67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1800F1-480E-D56F-4A5D-41CECA44A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BA443-9AE8-8F4D-85F9-EBAF0DC6EB44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9DBE2A-B3AF-8821-3899-3C050C130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ED8B65-0E67-06CE-95FB-F0F2C7C47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70063-6D50-2E4B-BF0E-4ABD3A722C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221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04B69B-EFB0-CB72-C834-349FE9A811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D0C245-49A5-1EC4-344F-94E67F6085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2DB51-23E8-F299-2599-2F876D743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BA443-9AE8-8F4D-85F9-EBAF0DC6EB44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5D7504-6DA5-2A65-75FE-03B8C812A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B04CBF-8CD0-6A31-A87B-E9D153290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70063-6D50-2E4B-BF0E-4ABD3A722C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544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AA542-C3A5-EBEB-9689-0D38FE9D8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9AE5D-C8CA-00D7-5D8D-2C838C2DA2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C99A5-706D-AC3A-0D77-0D7E31EA3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BA443-9AE8-8F4D-85F9-EBAF0DC6EB44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1EF43F-C0A4-3B76-0571-7AD249135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3296C2-6148-4216-58FE-7559EC774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70063-6D50-2E4B-BF0E-4ABD3A722C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623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A5A20-1065-D28B-9328-341E62ED5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FA5E73-3E2F-F508-3172-7A8F92D1B3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F7E232-CF03-C15A-A403-1EF8DD094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BA443-9AE8-8F4D-85F9-EBAF0DC6EB44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064FB6-7610-1BE0-F1B7-DEDCE6FD0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3B8FE5-3269-6433-5409-FFE709E51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70063-6D50-2E4B-BF0E-4ABD3A722C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157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801DF-4AF2-7A01-2EF2-BC08AC204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6C5F24-BADD-72B9-F033-464F87F78C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5A0645-6717-4CB4-C430-4517E1869B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063C8B-1C84-244A-2A9A-CB0C65153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BA443-9AE8-8F4D-85F9-EBAF0DC6EB44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93B548-3FDB-3FFE-11AB-D626C01DE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C0DB6B-8045-1B56-2E10-CC9B40FA8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70063-6D50-2E4B-BF0E-4ABD3A722C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813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1DBA3-C2AF-D149-999D-05B6E1FB4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620607-5EA5-704C-9C56-31E11B4C58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4541D0-0517-7A4E-3BE9-83B2371158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4C2F3C-D94A-8933-85D1-C840F9523A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89C1FF-0921-760B-8430-B5993DAF51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E9C01F-B94D-75BA-B2D9-09E6DC207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BA443-9AE8-8F4D-85F9-EBAF0DC6EB44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E5C322E-0CD5-61E3-6368-FB08525B8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427874-6122-2A32-9F07-5FBD55520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70063-6D50-2E4B-BF0E-4ABD3A722C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714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53916-B111-EA23-EF09-8C508434D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3C1A76-D07E-9DA4-599E-14B3C5255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BA443-9AE8-8F4D-85F9-EBAF0DC6EB44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8DD531-2BD9-1C73-AC77-1EC2B7360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5CC9C8-6C15-CF12-3BBE-7A8E51828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70063-6D50-2E4B-BF0E-4ABD3A722C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228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48BC03-83B2-3DB2-1EA3-A966B97AE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BA443-9AE8-8F4D-85F9-EBAF0DC6EB44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372FF2-E9F5-6787-4EDA-10322F93B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7C2849-CCA0-E37D-55F4-334B80160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70063-6D50-2E4B-BF0E-4ABD3A722C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766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6EC649-B443-C923-FA34-D521A4A7D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A7E214-F749-4773-463A-C8DB5289F0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26FB3A-ED70-816A-0DF5-4B0D4BF019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7CC30A-B8D7-71E1-8856-60B698088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BA443-9AE8-8F4D-85F9-EBAF0DC6EB44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0622D1-AB86-DF64-A5A7-4CF61BB6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056748-27C7-52CF-91C6-4C522960C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70063-6D50-2E4B-BF0E-4ABD3A722C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647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CB2CA-1B46-0F2E-3C6D-3E78166A3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AA8AF7-25EF-70C2-C9F4-2A7523B72C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149BC6-D8BB-9830-54CF-15B26A0A67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9A482B-83F2-8558-99D8-101528468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BA443-9AE8-8F4D-85F9-EBAF0DC6EB44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FD317F-5BEB-42E2-C436-7115102A5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A0B8D9-4B14-1528-159B-B8E095830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70063-6D50-2E4B-BF0E-4ABD3A722C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434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5B22FA-CCB7-C64D-01FC-F4B31F709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EB636E-3BF3-2D66-D421-9DC194235C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4891E2-56BB-9842-41C5-5506DAA40D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CBA443-9AE8-8F4D-85F9-EBAF0DC6EB44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12B500-7DAE-02E6-E4E1-F8DDD5CE2A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D162F7-41D5-1718-1AA7-70FB838977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770063-6D50-2E4B-BF0E-4ABD3A722C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551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nclnet.org/wp-content/uploads/2024/12/V2_NCL_Medical-Debt-Issue-Brief_Digital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nclnet.org/wp-content/uploads/2025/05/NCL-Medical-Debt-and-340B-National-Survey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nclnet.org/340b-program-340b-by-state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nclnet.org/wp-content/uploads/2025/06/NCL-Handout-340B-Drug-Pricing-Program.pd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nclnet.org/340b-program/" TargetMode="External"/><Relationship Id="rId2" Type="http://schemas.openxmlformats.org/officeDocument/2006/relationships/hyperlink" Target="https://www.realclearhealth.com/articles/2025/04/10/exposing_the_340b_scam_1103271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537A1CD0-1B93-16D6-6674-DEFFC267223E}"/>
              </a:ext>
            </a:extLst>
          </p:cNvPr>
          <p:cNvSpPr/>
          <p:nvPr/>
        </p:nvSpPr>
        <p:spPr>
          <a:xfrm>
            <a:off x="0" y="0"/>
            <a:ext cx="12191997" cy="685799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Triangle 14">
            <a:extLst>
              <a:ext uri="{FF2B5EF4-FFF2-40B4-BE49-F238E27FC236}">
                <a16:creationId xmlns:a16="http://schemas.microsoft.com/office/drawing/2014/main" id="{A4604117-021A-029B-66C2-5AA3321746A9}"/>
              </a:ext>
            </a:extLst>
          </p:cNvPr>
          <p:cNvSpPr/>
          <p:nvPr/>
        </p:nvSpPr>
        <p:spPr>
          <a:xfrm rot="16200000">
            <a:off x="7377956" y="2043953"/>
            <a:ext cx="4814047" cy="4814047"/>
          </a:xfrm>
          <a:prstGeom prst="rtTriangle">
            <a:avLst/>
          </a:prstGeom>
          <a:gradFill>
            <a:gsLst>
              <a:gs pos="99000">
                <a:srgbClr val="DAE3F4"/>
              </a:gs>
              <a:gs pos="51000">
                <a:srgbClr val="8097C6"/>
              </a:gs>
              <a:gs pos="0">
                <a:srgbClr val="244996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ight Triangle 21">
            <a:extLst>
              <a:ext uri="{FF2B5EF4-FFF2-40B4-BE49-F238E27FC236}">
                <a16:creationId xmlns:a16="http://schemas.microsoft.com/office/drawing/2014/main" id="{CECB531C-9F2B-9527-8A50-66D127250F84}"/>
              </a:ext>
            </a:extLst>
          </p:cNvPr>
          <p:cNvSpPr/>
          <p:nvPr/>
        </p:nvSpPr>
        <p:spPr>
          <a:xfrm rot="10800000">
            <a:off x="8897463" y="0"/>
            <a:ext cx="3294534" cy="3294534"/>
          </a:xfrm>
          <a:prstGeom prst="rtTriangle">
            <a:avLst/>
          </a:prstGeom>
          <a:gradFill>
            <a:gsLst>
              <a:gs pos="99000">
                <a:srgbClr val="DAE3F4">
                  <a:lumMod val="16087"/>
                  <a:lumOff val="83913"/>
                </a:srgbClr>
              </a:gs>
              <a:gs pos="51000">
                <a:srgbClr val="8097C6"/>
              </a:gs>
              <a:gs pos="0">
                <a:srgbClr val="244996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ue and red logo&#10;&#10;AI-generated content may be incorrect.">
            <a:extLst>
              <a:ext uri="{FF2B5EF4-FFF2-40B4-BE49-F238E27FC236}">
                <a16:creationId xmlns:a16="http://schemas.microsoft.com/office/drawing/2014/main" id="{DDCDD112-C8B5-10DF-6C38-F38C839341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0724" y="1788005"/>
            <a:ext cx="7175196" cy="3002553"/>
          </a:xfrm>
          <a:prstGeom prst="rect">
            <a:avLst/>
          </a:prstGeom>
        </p:spPr>
      </p:pic>
      <p:sp>
        <p:nvSpPr>
          <p:cNvPr id="14" name="Right Triangle 13">
            <a:extLst>
              <a:ext uri="{FF2B5EF4-FFF2-40B4-BE49-F238E27FC236}">
                <a16:creationId xmlns:a16="http://schemas.microsoft.com/office/drawing/2014/main" id="{E87FB785-61C5-FE6B-75C9-AC8277AD95F4}"/>
              </a:ext>
            </a:extLst>
          </p:cNvPr>
          <p:cNvSpPr/>
          <p:nvPr/>
        </p:nvSpPr>
        <p:spPr>
          <a:xfrm rot="5400000">
            <a:off x="-1" y="0"/>
            <a:ext cx="4814047" cy="4814047"/>
          </a:xfrm>
          <a:prstGeom prst="rtTriangle">
            <a:avLst/>
          </a:prstGeom>
          <a:gradFill>
            <a:gsLst>
              <a:gs pos="99000">
                <a:srgbClr val="DAE3F4"/>
              </a:gs>
              <a:gs pos="51000">
                <a:srgbClr val="8097C6"/>
              </a:gs>
              <a:gs pos="0">
                <a:srgbClr val="244996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Diagonal Stripe 17">
            <a:extLst>
              <a:ext uri="{FF2B5EF4-FFF2-40B4-BE49-F238E27FC236}">
                <a16:creationId xmlns:a16="http://schemas.microsoft.com/office/drawing/2014/main" id="{A4C9905F-0214-EA97-CB22-3C25B5FF20B7}"/>
              </a:ext>
            </a:extLst>
          </p:cNvPr>
          <p:cNvSpPr/>
          <p:nvPr/>
        </p:nvSpPr>
        <p:spPr>
          <a:xfrm rot="10800000">
            <a:off x="7481042" y="2147042"/>
            <a:ext cx="4710955" cy="4710955"/>
          </a:xfrm>
          <a:prstGeom prst="diagStripe">
            <a:avLst/>
          </a:prstGeom>
          <a:gradFill>
            <a:gsLst>
              <a:gs pos="99000">
                <a:srgbClr val="DAE3F4">
                  <a:lumMod val="74000"/>
                  <a:lumOff val="26000"/>
                </a:srgbClr>
              </a:gs>
              <a:gs pos="51000">
                <a:srgbClr val="8097C6"/>
              </a:gs>
              <a:gs pos="0">
                <a:srgbClr val="244996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Right Triangle 18">
            <a:extLst>
              <a:ext uri="{FF2B5EF4-FFF2-40B4-BE49-F238E27FC236}">
                <a16:creationId xmlns:a16="http://schemas.microsoft.com/office/drawing/2014/main" id="{D1B8072D-3B5C-E189-F6D3-3381CB96D5F9}"/>
              </a:ext>
            </a:extLst>
          </p:cNvPr>
          <p:cNvSpPr/>
          <p:nvPr/>
        </p:nvSpPr>
        <p:spPr>
          <a:xfrm rot="16200000">
            <a:off x="9910483" y="4576481"/>
            <a:ext cx="2281518" cy="2281518"/>
          </a:xfrm>
          <a:prstGeom prst="rtTriangle">
            <a:avLst/>
          </a:prstGeom>
          <a:gradFill>
            <a:gsLst>
              <a:gs pos="99000">
                <a:srgbClr val="DAE3F4">
                  <a:lumMod val="16087"/>
                  <a:lumOff val="83913"/>
                </a:srgbClr>
              </a:gs>
              <a:gs pos="51000">
                <a:srgbClr val="8097C6"/>
              </a:gs>
              <a:gs pos="0">
                <a:srgbClr val="244996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Triangle 20">
            <a:extLst>
              <a:ext uri="{FF2B5EF4-FFF2-40B4-BE49-F238E27FC236}">
                <a16:creationId xmlns:a16="http://schemas.microsoft.com/office/drawing/2014/main" id="{D11D8987-7015-41F9-4FE5-0290FCD7840B}"/>
              </a:ext>
            </a:extLst>
          </p:cNvPr>
          <p:cNvSpPr/>
          <p:nvPr/>
        </p:nvSpPr>
        <p:spPr>
          <a:xfrm rot="5400000">
            <a:off x="-13" y="0"/>
            <a:ext cx="2281518" cy="2281518"/>
          </a:xfrm>
          <a:prstGeom prst="rtTriangle">
            <a:avLst/>
          </a:prstGeom>
          <a:gradFill>
            <a:gsLst>
              <a:gs pos="99000">
                <a:srgbClr val="DAE3F4">
                  <a:lumMod val="16087"/>
                  <a:lumOff val="83913"/>
                </a:srgbClr>
              </a:gs>
              <a:gs pos="51000">
                <a:srgbClr val="8097C6"/>
              </a:gs>
              <a:gs pos="0">
                <a:srgbClr val="244996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5">
            <a:extLst>
              <a:ext uri="{FF2B5EF4-FFF2-40B4-BE49-F238E27FC236}">
                <a16:creationId xmlns:a16="http://schemas.microsoft.com/office/drawing/2014/main" id="{FE8B209F-EC8D-0A54-6A1D-2F1A4D7F22C1}"/>
              </a:ext>
            </a:extLst>
          </p:cNvPr>
          <p:cNvSpPr txBox="1"/>
          <p:nvPr/>
        </p:nvSpPr>
        <p:spPr>
          <a:xfrm>
            <a:off x="-13" y="4270597"/>
            <a:ext cx="12192013" cy="46384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060"/>
              </a:lnSpc>
            </a:pPr>
            <a:r>
              <a:rPr lang="en-US" sz="1700">
                <a:solidFill>
                  <a:srgbClr val="CB252E"/>
                </a:solidFill>
                <a:latin typeface="Myriad Pro" panose="020B0503030403020204" pitchFamily="34" charset="0"/>
                <a:ea typeface="Canva Sans Bold"/>
                <a:cs typeface="Canva Sans Bold"/>
                <a:sym typeface="Canva Sans Bold"/>
              </a:rPr>
              <a:t>For confidence and safety in the marketplace since 1899</a:t>
            </a:r>
          </a:p>
        </p:txBody>
      </p:sp>
      <p:sp>
        <p:nvSpPr>
          <p:cNvPr id="27" name="Right Triangle 26">
            <a:extLst>
              <a:ext uri="{FF2B5EF4-FFF2-40B4-BE49-F238E27FC236}">
                <a16:creationId xmlns:a16="http://schemas.microsoft.com/office/drawing/2014/main" id="{F4BB5A77-B4FC-B0F4-BFD2-FB86D9271A63}"/>
              </a:ext>
            </a:extLst>
          </p:cNvPr>
          <p:cNvSpPr/>
          <p:nvPr/>
        </p:nvSpPr>
        <p:spPr>
          <a:xfrm>
            <a:off x="0" y="3575208"/>
            <a:ext cx="3294534" cy="3294534"/>
          </a:xfrm>
          <a:prstGeom prst="rtTriangle">
            <a:avLst/>
          </a:prstGeom>
          <a:gradFill>
            <a:gsLst>
              <a:gs pos="99000">
                <a:srgbClr val="DAE3F4">
                  <a:lumMod val="16087"/>
                  <a:lumOff val="83913"/>
                </a:srgbClr>
              </a:gs>
              <a:gs pos="51000">
                <a:srgbClr val="8097C6"/>
              </a:gs>
              <a:gs pos="0">
                <a:srgbClr val="244996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iagonal Stripe 19">
            <a:extLst>
              <a:ext uri="{FF2B5EF4-FFF2-40B4-BE49-F238E27FC236}">
                <a16:creationId xmlns:a16="http://schemas.microsoft.com/office/drawing/2014/main" id="{5E7C7EF1-E1ED-6654-0AA3-EB3A6177AAFB}"/>
              </a:ext>
            </a:extLst>
          </p:cNvPr>
          <p:cNvSpPr/>
          <p:nvPr/>
        </p:nvSpPr>
        <p:spPr>
          <a:xfrm>
            <a:off x="-7" y="0"/>
            <a:ext cx="4710955" cy="4710955"/>
          </a:xfrm>
          <a:prstGeom prst="diagStripe">
            <a:avLst/>
          </a:prstGeom>
          <a:gradFill>
            <a:gsLst>
              <a:gs pos="99000">
                <a:srgbClr val="DAE3F4">
                  <a:lumMod val="16087"/>
                  <a:lumOff val="83913"/>
                </a:srgbClr>
              </a:gs>
              <a:gs pos="51000">
                <a:srgbClr val="8097C6"/>
              </a:gs>
              <a:gs pos="0">
                <a:srgbClr val="244996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22D3E17-D340-36C6-E911-00CD541D548C}"/>
              </a:ext>
            </a:extLst>
          </p:cNvPr>
          <p:cNvSpPr txBox="1"/>
          <p:nvPr/>
        </p:nvSpPr>
        <p:spPr>
          <a:xfrm>
            <a:off x="0" y="4814045"/>
            <a:ext cx="121919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err="1">
                <a:solidFill>
                  <a:srgbClr val="263372"/>
                </a:solidFill>
                <a:latin typeface="Myriad Pro" panose="020B0503030403020204" pitchFamily="34" charset="0"/>
              </a:rPr>
              <a:t>nclnet.org</a:t>
            </a:r>
            <a:endParaRPr lang="en-US" sz="2000" b="1">
              <a:solidFill>
                <a:srgbClr val="263372"/>
              </a:solidFill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25599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9F2686-F0AC-90B5-96E2-0554E24291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693DFC5-F94B-4557-325E-94E21E320CF2}"/>
              </a:ext>
            </a:extLst>
          </p:cNvPr>
          <p:cNvSpPr/>
          <p:nvPr/>
        </p:nvSpPr>
        <p:spPr>
          <a:xfrm>
            <a:off x="0" y="0"/>
            <a:ext cx="12191997" cy="685799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ight Triangle 2">
            <a:extLst>
              <a:ext uri="{FF2B5EF4-FFF2-40B4-BE49-F238E27FC236}">
                <a16:creationId xmlns:a16="http://schemas.microsoft.com/office/drawing/2014/main" id="{BB53EDAA-18B6-7454-3872-D03D8F66D6EB}"/>
              </a:ext>
            </a:extLst>
          </p:cNvPr>
          <p:cNvSpPr/>
          <p:nvPr/>
        </p:nvSpPr>
        <p:spPr>
          <a:xfrm rot="16200000">
            <a:off x="7377956" y="2043953"/>
            <a:ext cx="4814047" cy="4814047"/>
          </a:xfrm>
          <a:prstGeom prst="rtTriangle">
            <a:avLst/>
          </a:prstGeom>
          <a:gradFill>
            <a:gsLst>
              <a:gs pos="99000">
                <a:srgbClr val="DAE3F4"/>
              </a:gs>
              <a:gs pos="51000">
                <a:srgbClr val="8097C6"/>
              </a:gs>
              <a:gs pos="0">
                <a:srgbClr val="244996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Triangle 3">
            <a:extLst>
              <a:ext uri="{FF2B5EF4-FFF2-40B4-BE49-F238E27FC236}">
                <a16:creationId xmlns:a16="http://schemas.microsoft.com/office/drawing/2014/main" id="{7D8015F7-EB0A-5484-89D5-DA8937B66E88}"/>
              </a:ext>
            </a:extLst>
          </p:cNvPr>
          <p:cNvSpPr/>
          <p:nvPr/>
        </p:nvSpPr>
        <p:spPr>
          <a:xfrm rot="10800000">
            <a:off x="8897463" y="0"/>
            <a:ext cx="3294534" cy="3294534"/>
          </a:xfrm>
          <a:prstGeom prst="rtTriangle">
            <a:avLst/>
          </a:prstGeom>
          <a:gradFill>
            <a:gsLst>
              <a:gs pos="99000">
                <a:srgbClr val="DAE3F4">
                  <a:lumMod val="16087"/>
                  <a:lumOff val="83913"/>
                </a:srgbClr>
              </a:gs>
              <a:gs pos="51000">
                <a:srgbClr val="8097C6"/>
              </a:gs>
              <a:gs pos="0">
                <a:srgbClr val="244996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1B079670-923A-0814-56E0-BEE9BD87216B}"/>
              </a:ext>
            </a:extLst>
          </p:cNvPr>
          <p:cNvSpPr/>
          <p:nvPr/>
        </p:nvSpPr>
        <p:spPr>
          <a:xfrm rot="5400000">
            <a:off x="-1" y="0"/>
            <a:ext cx="4814047" cy="4814047"/>
          </a:xfrm>
          <a:prstGeom prst="rtTriangle">
            <a:avLst/>
          </a:prstGeom>
          <a:gradFill>
            <a:gsLst>
              <a:gs pos="99000">
                <a:srgbClr val="DAE3F4"/>
              </a:gs>
              <a:gs pos="51000">
                <a:srgbClr val="8097C6"/>
              </a:gs>
              <a:gs pos="0">
                <a:srgbClr val="244996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iagonal Stripe 6">
            <a:extLst>
              <a:ext uri="{FF2B5EF4-FFF2-40B4-BE49-F238E27FC236}">
                <a16:creationId xmlns:a16="http://schemas.microsoft.com/office/drawing/2014/main" id="{AB1274B9-4568-F038-0FF2-5CA79CD3D093}"/>
              </a:ext>
            </a:extLst>
          </p:cNvPr>
          <p:cNvSpPr/>
          <p:nvPr/>
        </p:nvSpPr>
        <p:spPr>
          <a:xfrm rot="10800000">
            <a:off x="7481042" y="2147042"/>
            <a:ext cx="4710955" cy="4710955"/>
          </a:xfrm>
          <a:prstGeom prst="diagStripe">
            <a:avLst/>
          </a:prstGeom>
          <a:gradFill>
            <a:gsLst>
              <a:gs pos="99000">
                <a:srgbClr val="DAE3F4">
                  <a:lumMod val="74000"/>
                  <a:lumOff val="26000"/>
                </a:srgbClr>
              </a:gs>
              <a:gs pos="51000">
                <a:srgbClr val="8097C6"/>
              </a:gs>
              <a:gs pos="0">
                <a:srgbClr val="244996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Right Triangle 7">
            <a:extLst>
              <a:ext uri="{FF2B5EF4-FFF2-40B4-BE49-F238E27FC236}">
                <a16:creationId xmlns:a16="http://schemas.microsoft.com/office/drawing/2014/main" id="{F7352CBC-5A2C-7C99-E50B-8F605220E7BD}"/>
              </a:ext>
            </a:extLst>
          </p:cNvPr>
          <p:cNvSpPr/>
          <p:nvPr/>
        </p:nvSpPr>
        <p:spPr>
          <a:xfrm rot="16200000">
            <a:off x="9910483" y="4576481"/>
            <a:ext cx="2281518" cy="2281518"/>
          </a:xfrm>
          <a:prstGeom prst="rtTriangle">
            <a:avLst/>
          </a:prstGeom>
          <a:gradFill>
            <a:gsLst>
              <a:gs pos="99000">
                <a:srgbClr val="DAE3F4">
                  <a:lumMod val="16087"/>
                  <a:lumOff val="83913"/>
                </a:srgbClr>
              </a:gs>
              <a:gs pos="51000">
                <a:srgbClr val="8097C6"/>
              </a:gs>
              <a:gs pos="0">
                <a:srgbClr val="244996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Triangle 8">
            <a:extLst>
              <a:ext uri="{FF2B5EF4-FFF2-40B4-BE49-F238E27FC236}">
                <a16:creationId xmlns:a16="http://schemas.microsoft.com/office/drawing/2014/main" id="{2DEABB43-6F0F-4D25-468B-019CC12385AF}"/>
              </a:ext>
            </a:extLst>
          </p:cNvPr>
          <p:cNvSpPr/>
          <p:nvPr/>
        </p:nvSpPr>
        <p:spPr>
          <a:xfrm rot="5400000">
            <a:off x="-13" y="0"/>
            <a:ext cx="2281518" cy="2281518"/>
          </a:xfrm>
          <a:prstGeom prst="rtTriangle">
            <a:avLst/>
          </a:prstGeom>
          <a:gradFill>
            <a:gsLst>
              <a:gs pos="99000">
                <a:srgbClr val="DAE3F4">
                  <a:lumMod val="16087"/>
                  <a:lumOff val="83913"/>
                </a:srgbClr>
              </a:gs>
              <a:gs pos="51000">
                <a:srgbClr val="8097C6"/>
              </a:gs>
              <a:gs pos="0">
                <a:srgbClr val="244996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Triangle 15">
            <a:extLst>
              <a:ext uri="{FF2B5EF4-FFF2-40B4-BE49-F238E27FC236}">
                <a16:creationId xmlns:a16="http://schemas.microsoft.com/office/drawing/2014/main" id="{1ED5F5A0-3445-12B7-1091-B21D7A524F6B}"/>
              </a:ext>
            </a:extLst>
          </p:cNvPr>
          <p:cNvSpPr/>
          <p:nvPr/>
        </p:nvSpPr>
        <p:spPr>
          <a:xfrm>
            <a:off x="0" y="3575208"/>
            <a:ext cx="3294534" cy="3294534"/>
          </a:xfrm>
          <a:prstGeom prst="rtTriangle">
            <a:avLst/>
          </a:prstGeom>
          <a:gradFill>
            <a:gsLst>
              <a:gs pos="99000">
                <a:srgbClr val="DAE3F4">
                  <a:lumMod val="16087"/>
                  <a:lumOff val="83913"/>
                </a:srgbClr>
              </a:gs>
              <a:gs pos="51000">
                <a:srgbClr val="8097C6"/>
              </a:gs>
              <a:gs pos="0">
                <a:srgbClr val="244996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iagonal Stripe 16">
            <a:extLst>
              <a:ext uri="{FF2B5EF4-FFF2-40B4-BE49-F238E27FC236}">
                <a16:creationId xmlns:a16="http://schemas.microsoft.com/office/drawing/2014/main" id="{36E03509-1EFC-C7F0-2F8C-0ED90241E759}"/>
              </a:ext>
            </a:extLst>
          </p:cNvPr>
          <p:cNvSpPr/>
          <p:nvPr/>
        </p:nvSpPr>
        <p:spPr>
          <a:xfrm>
            <a:off x="-7" y="0"/>
            <a:ext cx="4710955" cy="4710955"/>
          </a:xfrm>
          <a:prstGeom prst="diagStripe">
            <a:avLst/>
          </a:prstGeom>
          <a:gradFill>
            <a:gsLst>
              <a:gs pos="99000">
                <a:srgbClr val="DAE3F4">
                  <a:lumMod val="16087"/>
                  <a:lumOff val="83913"/>
                </a:srgbClr>
              </a:gs>
              <a:gs pos="51000">
                <a:srgbClr val="8097C6"/>
              </a:gs>
              <a:gs pos="0">
                <a:srgbClr val="244996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B10294C-5E93-B36C-90DB-D7193B6A1D05}"/>
              </a:ext>
            </a:extLst>
          </p:cNvPr>
          <p:cNvSpPr txBox="1"/>
          <p:nvPr/>
        </p:nvSpPr>
        <p:spPr>
          <a:xfrm>
            <a:off x="1" y="2466212"/>
            <a:ext cx="12192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>
                <a:solidFill>
                  <a:srgbClr val="263372"/>
                </a:solidFill>
                <a:latin typeface="Myriad Pro" panose="020B0503030403020204" pitchFamily="34" charset="0"/>
              </a:rPr>
              <a:t>Thank You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97037CE-4901-98AC-79F5-81E750137B1F}"/>
              </a:ext>
            </a:extLst>
          </p:cNvPr>
          <p:cNvSpPr txBox="1"/>
          <p:nvPr/>
        </p:nvSpPr>
        <p:spPr>
          <a:xfrm>
            <a:off x="-61300" y="5947410"/>
            <a:ext cx="121919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err="1">
                <a:solidFill>
                  <a:srgbClr val="244996"/>
                </a:solidFill>
                <a:latin typeface="Myriad Pro" panose="020B0503030403020204" pitchFamily="34" charset="0"/>
              </a:rPr>
              <a:t>nclnet.org</a:t>
            </a:r>
            <a:endParaRPr lang="en-US" sz="2000">
              <a:solidFill>
                <a:srgbClr val="244996"/>
              </a:solidFill>
              <a:latin typeface="Myriad Pro" panose="020B0503030403020204" pitchFamily="34" charset="0"/>
            </a:endParaRPr>
          </a:p>
        </p:txBody>
      </p:sp>
      <p:pic>
        <p:nvPicPr>
          <p:cNvPr id="35" name="Picture 34" descr="A blue and red logo&#10;&#10;AI-generated content may be incorrect.">
            <a:extLst>
              <a:ext uri="{FF2B5EF4-FFF2-40B4-BE49-F238E27FC236}">
                <a16:creationId xmlns:a16="http://schemas.microsoft.com/office/drawing/2014/main" id="{B24B620F-98BF-4DC6-C060-CC080E3F01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7176" y="4925848"/>
            <a:ext cx="2733598" cy="1143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522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FF5A443A-DDAB-9F1F-23DD-3C8072F0CD6A}"/>
              </a:ext>
            </a:extLst>
          </p:cNvPr>
          <p:cNvSpPr/>
          <p:nvPr/>
        </p:nvSpPr>
        <p:spPr>
          <a:xfrm rot="10800000">
            <a:off x="-14" y="0"/>
            <a:ext cx="12191997" cy="6869742"/>
          </a:xfrm>
          <a:prstGeom prst="rect">
            <a:avLst/>
          </a:prstGeom>
          <a:gradFill>
            <a:gsLst>
              <a:gs pos="99000">
                <a:srgbClr val="DAE3F4"/>
              </a:gs>
              <a:gs pos="51000">
                <a:schemeClr val="bg1">
                  <a:lumMod val="85000"/>
                </a:schemeClr>
              </a:gs>
              <a:gs pos="0">
                <a:schemeClr val="bg1">
                  <a:lumMod val="95000"/>
                </a:scheme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03335473-68BB-9A85-7E51-A70321E63847}"/>
              </a:ext>
            </a:extLst>
          </p:cNvPr>
          <p:cNvSpPr/>
          <p:nvPr/>
        </p:nvSpPr>
        <p:spPr>
          <a:xfrm rot="5400000">
            <a:off x="-1" y="0"/>
            <a:ext cx="4814047" cy="4814047"/>
          </a:xfrm>
          <a:prstGeom prst="rtTriangle">
            <a:avLst/>
          </a:prstGeom>
          <a:gradFill>
            <a:gsLst>
              <a:gs pos="99000">
                <a:srgbClr val="DAE3F4"/>
              </a:gs>
              <a:gs pos="51000">
                <a:srgbClr val="8097C6"/>
              </a:gs>
              <a:gs pos="0">
                <a:srgbClr val="244996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15FF930B-FFB9-5F49-385F-4466A034F2E5}"/>
              </a:ext>
            </a:extLst>
          </p:cNvPr>
          <p:cNvSpPr/>
          <p:nvPr/>
        </p:nvSpPr>
        <p:spPr>
          <a:xfrm rot="5400000">
            <a:off x="-13" y="0"/>
            <a:ext cx="2184032" cy="2184032"/>
          </a:xfrm>
          <a:prstGeom prst="rtTriangle">
            <a:avLst/>
          </a:prstGeom>
          <a:gradFill>
            <a:gsLst>
              <a:gs pos="99000">
                <a:srgbClr val="DAE3F4">
                  <a:lumMod val="16087"/>
                  <a:lumOff val="83913"/>
                </a:srgbClr>
              </a:gs>
              <a:gs pos="51000">
                <a:srgbClr val="8097C6"/>
              </a:gs>
              <a:gs pos="0">
                <a:srgbClr val="244996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F6288E45-DA02-E711-398C-5221CCA77157}"/>
              </a:ext>
            </a:extLst>
          </p:cNvPr>
          <p:cNvSpPr/>
          <p:nvPr/>
        </p:nvSpPr>
        <p:spPr>
          <a:xfrm>
            <a:off x="0" y="2345868"/>
            <a:ext cx="4523874" cy="4523874"/>
          </a:xfrm>
          <a:prstGeom prst="rtTriangle">
            <a:avLst/>
          </a:prstGeom>
          <a:gradFill>
            <a:gsLst>
              <a:gs pos="99000">
                <a:srgbClr val="DAE3F4">
                  <a:lumMod val="16087"/>
                  <a:lumOff val="83913"/>
                </a:srgbClr>
              </a:gs>
              <a:gs pos="51000">
                <a:srgbClr val="8097C6"/>
              </a:gs>
              <a:gs pos="0">
                <a:srgbClr val="244996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iagonal Stripe 12">
            <a:extLst>
              <a:ext uri="{FF2B5EF4-FFF2-40B4-BE49-F238E27FC236}">
                <a16:creationId xmlns:a16="http://schemas.microsoft.com/office/drawing/2014/main" id="{19398B97-AA92-68A6-4706-77278396D8AD}"/>
              </a:ext>
            </a:extLst>
          </p:cNvPr>
          <p:cNvSpPr/>
          <p:nvPr/>
        </p:nvSpPr>
        <p:spPr>
          <a:xfrm>
            <a:off x="-7" y="0"/>
            <a:ext cx="4652211" cy="4652211"/>
          </a:xfrm>
          <a:prstGeom prst="diagStripe">
            <a:avLst/>
          </a:prstGeom>
          <a:gradFill>
            <a:gsLst>
              <a:gs pos="99000">
                <a:srgbClr val="DAE3F4">
                  <a:lumMod val="16087"/>
                  <a:lumOff val="83913"/>
                </a:srgbClr>
              </a:gs>
              <a:gs pos="51000">
                <a:srgbClr val="8097C6"/>
              </a:gs>
              <a:gs pos="0">
                <a:srgbClr val="244996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F7D0C36-1E91-D2B5-468A-33E784524A66}"/>
              </a:ext>
            </a:extLst>
          </p:cNvPr>
          <p:cNvSpPr txBox="1"/>
          <p:nvPr/>
        </p:nvSpPr>
        <p:spPr>
          <a:xfrm>
            <a:off x="2234637" y="2400748"/>
            <a:ext cx="9320408" cy="19389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6000" b="1">
                <a:solidFill>
                  <a:srgbClr val="244996"/>
                </a:solidFill>
                <a:latin typeface="Myriad Pro"/>
              </a:rPr>
              <a:t>340B and Medical Debt Campaign</a:t>
            </a:r>
          </a:p>
        </p:txBody>
      </p:sp>
      <p:sp>
        <p:nvSpPr>
          <p:cNvPr id="23" name="Right Triangle 22">
            <a:extLst>
              <a:ext uri="{FF2B5EF4-FFF2-40B4-BE49-F238E27FC236}">
                <a16:creationId xmlns:a16="http://schemas.microsoft.com/office/drawing/2014/main" id="{F03FDFBD-9A0B-950B-77D8-A23924307CBD}"/>
              </a:ext>
            </a:extLst>
          </p:cNvPr>
          <p:cNvSpPr/>
          <p:nvPr/>
        </p:nvSpPr>
        <p:spPr>
          <a:xfrm rot="16200000">
            <a:off x="9910483" y="4576481"/>
            <a:ext cx="2281518" cy="2281518"/>
          </a:xfrm>
          <a:prstGeom prst="rtTriangle">
            <a:avLst/>
          </a:prstGeom>
          <a:gradFill>
            <a:gsLst>
              <a:gs pos="99000">
                <a:srgbClr val="DAE3F4">
                  <a:lumMod val="16087"/>
                  <a:lumOff val="83913"/>
                </a:srgbClr>
              </a:gs>
              <a:gs pos="51000">
                <a:srgbClr val="8097C6"/>
              </a:gs>
              <a:gs pos="0">
                <a:srgbClr val="244996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62CDCB3-5FEF-C5B5-94EE-B9DD066625BF}"/>
              </a:ext>
            </a:extLst>
          </p:cNvPr>
          <p:cNvSpPr txBox="1"/>
          <p:nvPr/>
        </p:nvSpPr>
        <p:spPr>
          <a:xfrm>
            <a:off x="2614864" y="4501576"/>
            <a:ext cx="855995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en-US" sz="2400" b="1">
                <a:solidFill>
                  <a:srgbClr val="244996"/>
                </a:solidFill>
                <a:latin typeface="Myriad Pro" panose="020B0503030403020204" pitchFamily="34" charset="0"/>
              </a:rPr>
              <a:t>Lisa Bercu, JD</a:t>
            </a:r>
          </a:p>
          <a:p>
            <a:pPr algn="ctr" fontAlgn="base"/>
            <a:r>
              <a:rPr lang="en-US" sz="2400" b="1">
                <a:solidFill>
                  <a:srgbClr val="244996"/>
                </a:solidFill>
                <a:latin typeface="Myriad Pro" panose="020B0503030403020204" pitchFamily="34" charset="0"/>
              </a:rPr>
              <a:t>Senior Director of Health Policy</a:t>
            </a:r>
            <a:endParaRPr lang="en-US">
              <a:solidFill>
                <a:srgbClr val="244996"/>
              </a:solidFill>
              <a:latin typeface="Myriad Pro" panose="020B0503030403020204" pitchFamily="34" charset="0"/>
            </a:endParaRPr>
          </a:p>
          <a:p>
            <a:pPr algn="ctr" fontAlgn="base"/>
            <a:r>
              <a:rPr lang="en-US">
                <a:solidFill>
                  <a:srgbClr val="244996"/>
                </a:solidFill>
                <a:latin typeface="Myriad Pro" panose="020B0503030403020204" pitchFamily="34" charset="0"/>
              </a:rPr>
              <a:t>National Consumers League​</a:t>
            </a:r>
          </a:p>
        </p:txBody>
      </p:sp>
    </p:spTree>
    <p:extLst>
      <p:ext uri="{BB962C8B-B14F-4D97-AF65-F5344CB8AC3E}">
        <p14:creationId xmlns:p14="http://schemas.microsoft.com/office/powerpoint/2010/main" val="3260488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9852188-6FA0-ECBF-463E-F10DD1E17769}"/>
              </a:ext>
            </a:extLst>
          </p:cNvPr>
          <p:cNvSpPr/>
          <p:nvPr/>
        </p:nvSpPr>
        <p:spPr>
          <a:xfrm rot="10800000">
            <a:off x="-1" y="0"/>
            <a:ext cx="12191997" cy="6858000"/>
          </a:xfrm>
          <a:prstGeom prst="rect">
            <a:avLst/>
          </a:prstGeom>
          <a:gradFill>
            <a:gsLst>
              <a:gs pos="99000">
                <a:srgbClr val="DAE3F4"/>
              </a:gs>
              <a:gs pos="51000">
                <a:schemeClr val="bg1">
                  <a:lumMod val="85000"/>
                </a:schemeClr>
              </a:gs>
              <a:gs pos="0">
                <a:schemeClr val="bg1">
                  <a:lumMod val="95000"/>
                </a:scheme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3E671F0-3A94-D1E5-C3C4-00A48459B4E8}"/>
              </a:ext>
            </a:extLst>
          </p:cNvPr>
          <p:cNvSpPr/>
          <p:nvPr/>
        </p:nvSpPr>
        <p:spPr>
          <a:xfrm>
            <a:off x="0" y="1756807"/>
            <a:ext cx="12191997" cy="126864"/>
          </a:xfrm>
          <a:prstGeom prst="rect">
            <a:avLst/>
          </a:prstGeom>
          <a:gradFill>
            <a:gsLst>
              <a:gs pos="99000">
                <a:srgbClr val="DAE3F4">
                  <a:lumMod val="16087"/>
                  <a:lumOff val="83913"/>
                </a:srgbClr>
              </a:gs>
              <a:gs pos="69000">
                <a:srgbClr val="8097C6"/>
              </a:gs>
              <a:gs pos="21000">
                <a:srgbClr val="244996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D4A2BE1-DD61-8A44-2BCF-2285CB07C6A1}"/>
              </a:ext>
            </a:extLst>
          </p:cNvPr>
          <p:cNvSpPr/>
          <p:nvPr/>
        </p:nvSpPr>
        <p:spPr>
          <a:xfrm>
            <a:off x="0" y="6485497"/>
            <a:ext cx="12191997" cy="372504"/>
          </a:xfrm>
          <a:prstGeom prst="rect">
            <a:avLst/>
          </a:prstGeom>
          <a:gradFill>
            <a:gsLst>
              <a:gs pos="68000">
                <a:srgbClr val="DAE3F4">
                  <a:lumMod val="16087"/>
                  <a:lumOff val="83913"/>
                  <a:alpha val="0"/>
                </a:srgbClr>
              </a:gs>
              <a:gs pos="29000">
                <a:srgbClr val="8097C6"/>
              </a:gs>
              <a:gs pos="0">
                <a:srgbClr val="244996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Triangle 4">
            <a:extLst>
              <a:ext uri="{FF2B5EF4-FFF2-40B4-BE49-F238E27FC236}">
                <a16:creationId xmlns:a16="http://schemas.microsoft.com/office/drawing/2014/main" id="{5E357983-6223-F759-D38B-2822F04D65AB}"/>
              </a:ext>
            </a:extLst>
          </p:cNvPr>
          <p:cNvSpPr/>
          <p:nvPr/>
        </p:nvSpPr>
        <p:spPr>
          <a:xfrm rot="5400000">
            <a:off x="7081" y="-7083"/>
            <a:ext cx="2662989" cy="2677156"/>
          </a:xfrm>
          <a:prstGeom prst="rtTriangle">
            <a:avLst/>
          </a:prstGeom>
          <a:gradFill>
            <a:gsLst>
              <a:gs pos="99000">
                <a:srgbClr val="DAE3F4"/>
              </a:gs>
              <a:gs pos="51000">
                <a:srgbClr val="8097C6"/>
              </a:gs>
              <a:gs pos="0">
                <a:srgbClr val="244996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5ADD0BF-4CB4-85A9-B74F-AB12E409E35B}"/>
              </a:ext>
            </a:extLst>
          </p:cNvPr>
          <p:cNvSpPr/>
          <p:nvPr/>
        </p:nvSpPr>
        <p:spPr>
          <a:xfrm>
            <a:off x="0" y="1"/>
            <a:ext cx="12191997" cy="1785958"/>
          </a:xfrm>
          <a:prstGeom prst="rect">
            <a:avLst/>
          </a:prstGeom>
          <a:gradFill>
            <a:gsLst>
              <a:gs pos="99000">
                <a:srgbClr val="DCE5F5"/>
              </a:gs>
              <a:gs pos="71000">
                <a:srgbClr val="8097C6"/>
              </a:gs>
              <a:gs pos="0">
                <a:srgbClr val="244996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0174A057-026E-628D-8EDF-138CE350A05C}"/>
              </a:ext>
            </a:extLst>
          </p:cNvPr>
          <p:cNvSpPr/>
          <p:nvPr/>
        </p:nvSpPr>
        <p:spPr>
          <a:xfrm rot="5400000">
            <a:off x="-14" y="1"/>
            <a:ext cx="1133199" cy="1133199"/>
          </a:xfrm>
          <a:prstGeom prst="rtTriangle">
            <a:avLst/>
          </a:prstGeom>
          <a:gradFill>
            <a:gsLst>
              <a:gs pos="99000">
                <a:srgbClr val="DAE3F4">
                  <a:lumMod val="16087"/>
                  <a:lumOff val="83913"/>
                </a:srgbClr>
              </a:gs>
              <a:gs pos="51000">
                <a:srgbClr val="8097C6"/>
              </a:gs>
              <a:gs pos="0">
                <a:srgbClr val="244996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iagonal Stripe 6">
            <a:extLst>
              <a:ext uri="{FF2B5EF4-FFF2-40B4-BE49-F238E27FC236}">
                <a16:creationId xmlns:a16="http://schemas.microsoft.com/office/drawing/2014/main" id="{31D6F04B-7777-C2E8-0144-0B7A9AAF91D7}"/>
              </a:ext>
            </a:extLst>
          </p:cNvPr>
          <p:cNvSpPr/>
          <p:nvPr/>
        </p:nvSpPr>
        <p:spPr>
          <a:xfrm>
            <a:off x="-5" y="2"/>
            <a:ext cx="2536654" cy="2536654"/>
          </a:xfrm>
          <a:prstGeom prst="diagStripe">
            <a:avLst/>
          </a:prstGeom>
          <a:gradFill>
            <a:gsLst>
              <a:gs pos="99000">
                <a:srgbClr val="DAE3F4">
                  <a:lumMod val="16087"/>
                  <a:lumOff val="83913"/>
                </a:srgbClr>
              </a:gs>
              <a:gs pos="51000">
                <a:srgbClr val="8097C6"/>
              </a:gs>
              <a:gs pos="0">
                <a:srgbClr val="244996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3507A33-DE5A-AA23-193F-F6F1409A7888}"/>
              </a:ext>
            </a:extLst>
          </p:cNvPr>
          <p:cNvSpPr txBox="1"/>
          <p:nvPr/>
        </p:nvSpPr>
        <p:spPr>
          <a:xfrm>
            <a:off x="2028394" y="600592"/>
            <a:ext cx="9865894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200" b="1">
                <a:solidFill>
                  <a:schemeClr val="bg1"/>
                </a:solidFill>
                <a:latin typeface="Myriad Pro" panose="020B0503030403020204" pitchFamily="34" charset="0"/>
              </a:rPr>
              <a:t>National Consumers League</a:t>
            </a:r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C4DF10B-0CFB-7501-8FAE-AAD272CC92B5}"/>
              </a:ext>
            </a:extLst>
          </p:cNvPr>
          <p:cNvSpPr txBox="1"/>
          <p:nvPr/>
        </p:nvSpPr>
        <p:spPr>
          <a:xfrm>
            <a:off x="221838" y="6533249"/>
            <a:ext cx="117483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>
                <a:solidFill>
                  <a:schemeClr val="bg1"/>
                </a:solidFill>
                <a:latin typeface="Myriad Pro" panose="020B0503030403020204" pitchFamily="34" charset="0"/>
              </a:rPr>
              <a:t>National Consumers League   |   </a:t>
            </a:r>
            <a:r>
              <a:rPr lang="en-US" sz="1200" err="1">
                <a:solidFill>
                  <a:schemeClr val="bg1"/>
                </a:solidFill>
                <a:latin typeface="Myriad Pro" panose="020B0503030403020204" pitchFamily="34" charset="0"/>
              </a:rPr>
              <a:t>nclnet.org</a:t>
            </a:r>
            <a:endParaRPr lang="en-US" sz="1200">
              <a:solidFill>
                <a:schemeClr val="bg1"/>
              </a:solidFill>
              <a:latin typeface="Myriad Pro" panose="020B0503030403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0326E49-D1D4-48D5-507B-D9BC275CCBC7}"/>
              </a:ext>
            </a:extLst>
          </p:cNvPr>
          <p:cNvSpPr txBox="1"/>
          <p:nvPr/>
        </p:nvSpPr>
        <p:spPr>
          <a:xfrm>
            <a:off x="1435852" y="2455111"/>
            <a:ext cx="1027105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2400">
                <a:solidFill>
                  <a:srgbClr val="263372"/>
                </a:solidFill>
                <a:latin typeface="Myriad Pro" panose="020B0503030403020204"/>
              </a:rPr>
              <a:t>NCL is the nation’s pioneering consumer and worker advocacy organization​​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2400">
                <a:solidFill>
                  <a:srgbClr val="263372"/>
                </a:solidFill>
                <a:latin typeface="Myriad Pro" panose="020B0503030403020204"/>
              </a:rPr>
              <a:t>Engages on key issues including medication information, food safety, child labor, and privacy ​​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2400">
                <a:solidFill>
                  <a:srgbClr val="263372"/>
                </a:solidFill>
                <a:latin typeface="Myriad Pro" panose="020B0503030403020204"/>
              </a:rPr>
              <a:t>Champions access to healthcare, drug affordability, safe medication use, and science-based policies</a:t>
            </a:r>
          </a:p>
        </p:txBody>
      </p:sp>
    </p:spTree>
    <p:extLst>
      <p:ext uri="{BB962C8B-B14F-4D97-AF65-F5344CB8AC3E}">
        <p14:creationId xmlns:p14="http://schemas.microsoft.com/office/powerpoint/2010/main" val="21659248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FAB2C4-07B8-AE9E-20D2-AEFA7D3077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FB17055-F150-7CE0-160C-C450E181C950}"/>
              </a:ext>
            </a:extLst>
          </p:cNvPr>
          <p:cNvSpPr/>
          <p:nvPr/>
        </p:nvSpPr>
        <p:spPr>
          <a:xfrm rot="10800000">
            <a:off x="-1" y="0"/>
            <a:ext cx="12191997" cy="6858000"/>
          </a:xfrm>
          <a:prstGeom prst="rect">
            <a:avLst/>
          </a:prstGeom>
          <a:gradFill>
            <a:gsLst>
              <a:gs pos="99000">
                <a:srgbClr val="DAE3F4"/>
              </a:gs>
              <a:gs pos="51000">
                <a:schemeClr val="bg1">
                  <a:lumMod val="85000"/>
                </a:schemeClr>
              </a:gs>
              <a:gs pos="0">
                <a:schemeClr val="bg1">
                  <a:lumMod val="95000"/>
                </a:scheme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59903A1-CB73-E74F-CFAA-D33BD0673143}"/>
              </a:ext>
            </a:extLst>
          </p:cNvPr>
          <p:cNvSpPr/>
          <p:nvPr/>
        </p:nvSpPr>
        <p:spPr>
          <a:xfrm>
            <a:off x="0" y="1756807"/>
            <a:ext cx="12191997" cy="126864"/>
          </a:xfrm>
          <a:prstGeom prst="rect">
            <a:avLst/>
          </a:prstGeom>
          <a:gradFill>
            <a:gsLst>
              <a:gs pos="99000">
                <a:srgbClr val="DAE3F4">
                  <a:lumMod val="16087"/>
                  <a:lumOff val="83913"/>
                </a:srgbClr>
              </a:gs>
              <a:gs pos="69000">
                <a:srgbClr val="8097C6"/>
              </a:gs>
              <a:gs pos="21000">
                <a:srgbClr val="244996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9A1DD14-73D0-B66B-2082-B9251012D76F}"/>
              </a:ext>
            </a:extLst>
          </p:cNvPr>
          <p:cNvSpPr/>
          <p:nvPr/>
        </p:nvSpPr>
        <p:spPr>
          <a:xfrm>
            <a:off x="0" y="6485497"/>
            <a:ext cx="12191997" cy="372504"/>
          </a:xfrm>
          <a:prstGeom prst="rect">
            <a:avLst/>
          </a:prstGeom>
          <a:gradFill>
            <a:gsLst>
              <a:gs pos="68000">
                <a:srgbClr val="DAE3F4">
                  <a:lumMod val="16087"/>
                  <a:lumOff val="83913"/>
                  <a:alpha val="0"/>
                </a:srgbClr>
              </a:gs>
              <a:gs pos="29000">
                <a:srgbClr val="8097C6"/>
              </a:gs>
              <a:gs pos="0">
                <a:srgbClr val="244996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Triangle 4">
            <a:extLst>
              <a:ext uri="{FF2B5EF4-FFF2-40B4-BE49-F238E27FC236}">
                <a16:creationId xmlns:a16="http://schemas.microsoft.com/office/drawing/2014/main" id="{23F1ADE1-5915-51CB-CF2A-CF532E46556A}"/>
              </a:ext>
            </a:extLst>
          </p:cNvPr>
          <p:cNvSpPr/>
          <p:nvPr/>
        </p:nvSpPr>
        <p:spPr>
          <a:xfrm rot="5400000">
            <a:off x="7081" y="-7083"/>
            <a:ext cx="2662989" cy="2677156"/>
          </a:xfrm>
          <a:prstGeom prst="rtTriangle">
            <a:avLst/>
          </a:prstGeom>
          <a:gradFill>
            <a:gsLst>
              <a:gs pos="99000">
                <a:srgbClr val="DAE3F4"/>
              </a:gs>
              <a:gs pos="51000">
                <a:srgbClr val="8097C6"/>
              </a:gs>
              <a:gs pos="0">
                <a:srgbClr val="244996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1CA7E2F-3F10-B9AB-9E8C-1ADA77746240}"/>
              </a:ext>
            </a:extLst>
          </p:cNvPr>
          <p:cNvSpPr/>
          <p:nvPr/>
        </p:nvSpPr>
        <p:spPr>
          <a:xfrm>
            <a:off x="0" y="1"/>
            <a:ext cx="12191997" cy="1785958"/>
          </a:xfrm>
          <a:prstGeom prst="rect">
            <a:avLst/>
          </a:prstGeom>
          <a:gradFill>
            <a:gsLst>
              <a:gs pos="99000">
                <a:srgbClr val="DCE5F5"/>
              </a:gs>
              <a:gs pos="71000">
                <a:srgbClr val="8097C6"/>
              </a:gs>
              <a:gs pos="0">
                <a:srgbClr val="244996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3CDA3014-7B16-C853-A9F2-B41BA384540E}"/>
              </a:ext>
            </a:extLst>
          </p:cNvPr>
          <p:cNvSpPr/>
          <p:nvPr/>
        </p:nvSpPr>
        <p:spPr>
          <a:xfrm rot="5400000">
            <a:off x="-14" y="1"/>
            <a:ext cx="1133199" cy="1133199"/>
          </a:xfrm>
          <a:prstGeom prst="rtTriangle">
            <a:avLst/>
          </a:prstGeom>
          <a:gradFill>
            <a:gsLst>
              <a:gs pos="99000">
                <a:srgbClr val="DAE3F4">
                  <a:lumMod val="16087"/>
                  <a:lumOff val="83913"/>
                </a:srgbClr>
              </a:gs>
              <a:gs pos="51000">
                <a:srgbClr val="8097C6"/>
              </a:gs>
              <a:gs pos="0">
                <a:srgbClr val="244996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iagonal Stripe 6">
            <a:extLst>
              <a:ext uri="{FF2B5EF4-FFF2-40B4-BE49-F238E27FC236}">
                <a16:creationId xmlns:a16="http://schemas.microsoft.com/office/drawing/2014/main" id="{2BFA3315-25C5-3C01-E1BB-130834C91848}"/>
              </a:ext>
            </a:extLst>
          </p:cNvPr>
          <p:cNvSpPr/>
          <p:nvPr/>
        </p:nvSpPr>
        <p:spPr>
          <a:xfrm>
            <a:off x="-5" y="2"/>
            <a:ext cx="2536654" cy="2536654"/>
          </a:xfrm>
          <a:prstGeom prst="diagStripe">
            <a:avLst/>
          </a:prstGeom>
          <a:gradFill>
            <a:gsLst>
              <a:gs pos="99000">
                <a:srgbClr val="DAE3F4">
                  <a:lumMod val="16087"/>
                  <a:lumOff val="83913"/>
                </a:srgbClr>
              </a:gs>
              <a:gs pos="51000">
                <a:srgbClr val="8097C6"/>
              </a:gs>
              <a:gs pos="0">
                <a:srgbClr val="244996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8D14F7B-C873-3862-DF56-0AF97AEB3CAC}"/>
              </a:ext>
            </a:extLst>
          </p:cNvPr>
          <p:cNvSpPr txBox="1"/>
          <p:nvPr/>
        </p:nvSpPr>
        <p:spPr>
          <a:xfrm>
            <a:off x="2028394" y="600592"/>
            <a:ext cx="98658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chemeClr val="bg1"/>
                </a:solidFill>
                <a:latin typeface="Myriad Pro" panose="020B0503030403020204" pitchFamily="34" charset="0"/>
              </a:rPr>
              <a:t>340B Reforms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77A5D9F-4613-7B10-0D43-4C6B495A5D91}"/>
              </a:ext>
            </a:extLst>
          </p:cNvPr>
          <p:cNvSpPr txBox="1"/>
          <p:nvPr/>
        </p:nvSpPr>
        <p:spPr>
          <a:xfrm>
            <a:off x="221838" y="6533249"/>
            <a:ext cx="117483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>
                <a:solidFill>
                  <a:schemeClr val="bg1"/>
                </a:solidFill>
                <a:latin typeface="Myriad Pro" panose="020B0503030403020204" pitchFamily="34" charset="0"/>
              </a:rPr>
              <a:t>National Consumers League   |   </a:t>
            </a:r>
            <a:r>
              <a:rPr lang="en-US" sz="1200" err="1">
                <a:solidFill>
                  <a:schemeClr val="bg1"/>
                </a:solidFill>
                <a:latin typeface="Myriad Pro" panose="020B0503030403020204" pitchFamily="34" charset="0"/>
              </a:rPr>
              <a:t>nclnet.org</a:t>
            </a:r>
            <a:endParaRPr lang="en-US" sz="1200">
              <a:solidFill>
                <a:schemeClr val="bg1"/>
              </a:solidFill>
              <a:latin typeface="Myriad Pro" panose="020B0503030403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1A3179A-E613-4BE9-7320-4A228C0BA4FE}"/>
              </a:ext>
            </a:extLst>
          </p:cNvPr>
          <p:cNvSpPr txBox="1"/>
          <p:nvPr/>
        </p:nvSpPr>
        <p:spPr>
          <a:xfrm>
            <a:off x="960471" y="2357399"/>
            <a:ext cx="1027105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2400">
                <a:solidFill>
                  <a:srgbClr val="263372"/>
                </a:solidFill>
                <a:latin typeface="Myriad Pro" panose="020B0503030403020204"/>
              </a:rPr>
              <a:t>NCL supports the original intent of the 340B program to ensure low-income and uninsured patients can afford and access their medications and care​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2400">
                <a:solidFill>
                  <a:srgbClr val="263372"/>
                </a:solidFill>
                <a:latin typeface="Myriad Pro" panose="020B0503030403020204"/>
              </a:rPr>
              <a:t>Concerned that 340B savings are not being passed on to patients, and that hospitals, the pharmacies they contract with, and PBMs are pocketing drug discounts for profit​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2400">
                <a:solidFill>
                  <a:srgbClr val="263372"/>
                </a:solidFill>
                <a:latin typeface="Myriad Pro" panose="020B0503030403020204"/>
              </a:rPr>
              <a:t>Patient-centered reforms are needed so that the program:​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US" sz="2400">
                <a:solidFill>
                  <a:srgbClr val="263372"/>
                </a:solidFill>
                <a:latin typeface="Myriad Pro" panose="020B0503030403020204"/>
              </a:rPr>
              <a:t>Directly benefits low-income and uninsured patients​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US" sz="2400">
                <a:solidFill>
                  <a:srgbClr val="263372"/>
                </a:solidFill>
                <a:latin typeface="Myriad Pro" panose="020B0503030403020204"/>
              </a:rPr>
              <a:t>Prohibits aggressive debt collection practices​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US" sz="2400">
                <a:solidFill>
                  <a:srgbClr val="263372"/>
                </a:solidFill>
                <a:latin typeface="Myriad Pro" panose="020B0503030403020204"/>
              </a:rPr>
              <a:t>Mandates transparent reporting on savings utilization</a:t>
            </a:r>
          </a:p>
        </p:txBody>
      </p:sp>
    </p:spTree>
    <p:extLst>
      <p:ext uri="{BB962C8B-B14F-4D97-AF65-F5344CB8AC3E}">
        <p14:creationId xmlns:p14="http://schemas.microsoft.com/office/powerpoint/2010/main" val="3649552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7F520C-8C53-2209-BCE6-5469C3CA5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7755496-7439-6BBC-4FE0-A1473E01CE6C}"/>
              </a:ext>
            </a:extLst>
          </p:cNvPr>
          <p:cNvSpPr/>
          <p:nvPr/>
        </p:nvSpPr>
        <p:spPr>
          <a:xfrm rot="10800000">
            <a:off x="-1" y="0"/>
            <a:ext cx="12191997" cy="6858000"/>
          </a:xfrm>
          <a:prstGeom prst="rect">
            <a:avLst/>
          </a:prstGeom>
          <a:gradFill>
            <a:gsLst>
              <a:gs pos="99000">
                <a:srgbClr val="DAE3F4"/>
              </a:gs>
              <a:gs pos="51000">
                <a:schemeClr val="bg1">
                  <a:lumMod val="85000"/>
                </a:schemeClr>
              </a:gs>
              <a:gs pos="0">
                <a:schemeClr val="bg1">
                  <a:lumMod val="95000"/>
                </a:scheme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C1C705D-70F0-081D-1BF7-6ED3E7072FCD}"/>
              </a:ext>
            </a:extLst>
          </p:cNvPr>
          <p:cNvSpPr/>
          <p:nvPr/>
        </p:nvSpPr>
        <p:spPr>
          <a:xfrm>
            <a:off x="0" y="1756807"/>
            <a:ext cx="12191997" cy="126864"/>
          </a:xfrm>
          <a:prstGeom prst="rect">
            <a:avLst/>
          </a:prstGeom>
          <a:gradFill>
            <a:gsLst>
              <a:gs pos="99000">
                <a:srgbClr val="DAE3F4">
                  <a:lumMod val="16087"/>
                  <a:lumOff val="83913"/>
                </a:srgbClr>
              </a:gs>
              <a:gs pos="69000">
                <a:srgbClr val="8097C6"/>
              </a:gs>
              <a:gs pos="21000">
                <a:srgbClr val="244996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D58714D-CFB9-EB97-B987-470262D352F7}"/>
              </a:ext>
            </a:extLst>
          </p:cNvPr>
          <p:cNvSpPr/>
          <p:nvPr/>
        </p:nvSpPr>
        <p:spPr>
          <a:xfrm>
            <a:off x="0" y="6485497"/>
            <a:ext cx="12191997" cy="372504"/>
          </a:xfrm>
          <a:prstGeom prst="rect">
            <a:avLst/>
          </a:prstGeom>
          <a:gradFill>
            <a:gsLst>
              <a:gs pos="68000">
                <a:srgbClr val="DAE3F4">
                  <a:lumMod val="16087"/>
                  <a:lumOff val="83913"/>
                  <a:alpha val="0"/>
                </a:srgbClr>
              </a:gs>
              <a:gs pos="29000">
                <a:srgbClr val="8097C6"/>
              </a:gs>
              <a:gs pos="0">
                <a:srgbClr val="244996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Triangle 4">
            <a:extLst>
              <a:ext uri="{FF2B5EF4-FFF2-40B4-BE49-F238E27FC236}">
                <a16:creationId xmlns:a16="http://schemas.microsoft.com/office/drawing/2014/main" id="{B09D154C-4A93-16FF-9101-3C344AB568C4}"/>
              </a:ext>
            </a:extLst>
          </p:cNvPr>
          <p:cNvSpPr/>
          <p:nvPr/>
        </p:nvSpPr>
        <p:spPr>
          <a:xfrm rot="5400000">
            <a:off x="7081" y="-7083"/>
            <a:ext cx="2662989" cy="2677156"/>
          </a:xfrm>
          <a:prstGeom prst="rtTriangle">
            <a:avLst/>
          </a:prstGeom>
          <a:gradFill>
            <a:gsLst>
              <a:gs pos="99000">
                <a:srgbClr val="DAE3F4"/>
              </a:gs>
              <a:gs pos="51000">
                <a:srgbClr val="8097C6"/>
              </a:gs>
              <a:gs pos="0">
                <a:srgbClr val="244996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C6CA22A-7DA7-F1D6-8491-13FD38E15B56}"/>
              </a:ext>
            </a:extLst>
          </p:cNvPr>
          <p:cNvSpPr/>
          <p:nvPr/>
        </p:nvSpPr>
        <p:spPr>
          <a:xfrm>
            <a:off x="0" y="1"/>
            <a:ext cx="12191997" cy="1785958"/>
          </a:xfrm>
          <a:prstGeom prst="rect">
            <a:avLst/>
          </a:prstGeom>
          <a:gradFill>
            <a:gsLst>
              <a:gs pos="99000">
                <a:srgbClr val="DCE5F5"/>
              </a:gs>
              <a:gs pos="71000">
                <a:srgbClr val="8097C6"/>
              </a:gs>
              <a:gs pos="0">
                <a:srgbClr val="244996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0F225CF1-8805-FB0A-17D0-F920A0D50182}"/>
              </a:ext>
            </a:extLst>
          </p:cNvPr>
          <p:cNvSpPr/>
          <p:nvPr/>
        </p:nvSpPr>
        <p:spPr>
          <a:xfrm rot="5400000">
            <a:off x="-14" y="1"/>
            <a:ext cx="1133199" cy="1133199"/>
          </a:xfrm>
          <a:prstGeom prst="rtTriangle">
            <a:avLst/>
          </a:prstGeom>
          <a:gradFill>
            <a:gsLst>
              <a:gs pos="99000">
                <a:srgbClr val="DAE3F4">
                  <a:lumMod val="16087"/>
                  <a:lumOff val="83913"/>
                </a:srgbClr>
              </a:gs>
              <a:gs pos="51000">
                <a:srgbClr val="8097C6"/>
              </a:gs>
              <a:gs pos="0">
                <a:srgbClr val="244996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iagonal Stripe 6">
            <a:extLst>
              <a:ext uri="{FF2B5EF4-FFF2-40B4-BE49-F238E27FC236}">
                <a16:creationId xmlns:a16="http://schemas.microsoft.com/office/drawing/2014/main" id="{01BACE7B-8340-175A-81E0-7EB1930EDE90}"/>
              </a:ext>
            </a:extLst>
          </p:cNvPr>
          <p:cNvSpPr/>
          <p:nvPr/>
        </p:nvSpPr>
        <p:spPr>
          <a:xfrm>
            <a:off x="-5" y="2"/>
            <a:ext cx="2536654" cy="2536654"/>
          </a:xfrm>
          <a:prstGeom prst="diagStripe">
            <a:avLst/>
          </a:prstGeom>
          <a:gradFill>
            <a:gsLst>
              <a:gs pos="99000">
                <a:srgbClr val="DAE3F4">
                  <a:lumMod val="16087"/>
                  <a:lumOff val="83913"/>
                </a:srgbClr>
              </a:gs>
              <a:gs pos="51000">
                <a:srgbClr val="8097C6"/>
              </a:gs>
              <a:gs pos="0">
                <a:srgbClr val="244996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5ECB26B-9265-42CB-FDE6-F1E4C6E75A27}"/>
              </a:ext>
            </a:extLst>
          </p:cNvPr>
          <p:cNvSpPr txBox="1"/>
          <p:nvPr/>
        </p:nvSpPr>
        <p:spPr>
          <a:xfrm>
            <a:off x="2028394" y="600592"/>
            <a:ext cx="98658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chemeClr val="bg1"/>
                </a:solidFill>
                <a:latin typeface="Myriad Pro" panose="020B0503030403020204" pitchFamily="34" charset="0"/>
              </a:rPr>
              <a:t>Medical Debt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9FEB089-9694-39BC-DD23-4B3C27ED085F}"/>
              </a:ext>
            </a:extLst>
          </p:cNvPr>
          <p:cNvSpPr txBox="1"/>
          <p:nvPr/>
        </p:nvSpPr>
        <p:spPr>
          <a:xfrm>
            <a:off x="221838" y="6533249"/>
            <a:ext cx="117483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>
                <a:solidFill>
                  <a:schemeClr val="bg1"/>
                </a:solidFill>
                <a:latin typeface="Myriad Pro" panose="020B0503030403020204" pitchFamily="34" charset="0"/>
              </a:rPr>
              <a:t>National Consumers League   |   </a:t>
            </a:r>
            <a:r>
              <a:rPr lang="en-US" sz="1200" err="1">
                <a:solidFill>
                  <a:schemeClr val="bg1"/>
                </a:solidFill>
                <a:latin typeface="Myriad Pro" panose="020B0503030403020204" pitchFamily="34" charset="0"/>
              </a:rPr>
              <a:t>nclnet.org</a:t>
            </a:r>
            <a:endParaRPr lang="en-US" sz="1200">
              <a:solidFill>
                <a:schemeClr val="bg1"/>
              </a:solidFill>
              <a:latin typeface="Myriad Pro" panose="020B0503030403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1DC50E6-15A5-FE31-6C23-1F3A943C3E43}"/>
              </a:ext>
            </a:extLst>
          </p:cNvPr>
          <p:cNvSpPr txBox="1"/>
          <p:nvPr/>
        </p:nvSpPr>
        <p:spPr>
          <a:xfrm>
            <a:off x="931949" y="2675279"/>
            <a:ext cx="5980674" cy="286232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263372"/>
                </a:solidFill>
                <a:latin typeface="Myriad Pro" panose="020B0503030403020204"/>
              </a:rPr>
              <a:t>NCL has long raised concerns about medical debt ​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u="sng">
                <a:solidFill>
                  <a:srgbClr val="263372"/>
                </a:solidFill>
                <a:latin typeface="Myriad Pro"/>
                <a:ea typeface="+mn-lt"/>
                <a:cs typeface="+mn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NCL analyses</a:t>
            </a:r>
            <a:r>
              <a:rPr lang="en-US" sz="2000">
                <a:solidFill>
                  <a:srgbClr val="263372"/>
                </a:solidFill>
                <a:latin typeface="Myriad Pro"/>
                <a:ea typeface="+mn-lt"/>
                <a:cs typeface="+mn-lt"/>
              </a:rPr>
              <a:t> </a:t>
            </a:r>
            <a:r>
              <a:rPr lang="en-US" sz="2000">
                <a:solidFill>
                  <a:srgbClr val="263372"/>
                </a:solidFill>
                <a:latin typeface="Myriad Pro" panose="020B0503030403020204"/>
              </a:rPr>
              <a:t>found that 340B hospitals approach medical debt collection more aggressively than non-340B hospitals ​</a:t>
            </a:r>
            <a:endParaRPr lang="en-US"/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263372"/>
                </a:solidFill>
                <a:latin typeface="Myriad Pro" panose="020B0503030403020204"/>
              </a:rPr>
              <a:t>Are two times more likely to defer or deny care for patients with existing medical debt​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263372"/>
                </a:solidFill>
                <a:latin typeface="Myriad Pro" panose="020B0503030403020204"/>
              </a:rPr>
              <a:t>Are more likely to take legal action, such as suing patients for past-due balances</a:t>
            </a:r>
          </a:p>
        </p:txBody>
      </p:sp>
      <p:pic>
        <p:nvPicPr>
          <p:cNvPr id="3" name="Picture 2" descr="A graph of blue and red rectangular bars with white text&#10;&#10;AI-generated content may be incorrect.">
            <a:extLst>
              <a:ext uri="{FF2B5EF4-FFF2-40B4-BE49-F238E27FC236}">
                <a16:creationId xmlns:a16="http://schemas.microsoft.com/office/drawing/2014/main" id="{73311A32-31A6-DA83-7C46-9E24B7EA5F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0333" y="2942172"/>
            <a:ext cx="4773712" cy="2019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3175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7D2D3B-6AD4-D117-1CBF-46AFC2FCC0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149B1838-45FF-5EA7-7FDA-77BEA076670D}"/>
              </a:ext>
            </a:extLst>
          </p:cNvPr>
          <p:cNvSpPr/>
          <p:nvPr/>
        </p:nvSpPr>
        <p:spPr>
          <a:xfrm rot="10800000">
            <a:off x="-1" y="0"/>
            <a:ext cx="12191997" cy="6858000"/>
          </a:xfrm>
          <a:prstGeom prst="rect">
            <a:avLst/>
          </a:prstGeom>
          <a:gradFill>
            <a:gsLst>
              <a:gs pos="99000">
                <a:srgbClr val="DAE3F4"/>
              </a:gs>
              <a:gs pos="51000">
                <a:schemeClr val="bg1">
                  <a:lumMod val="85000"/>
                </a:schemeClr>
              </a:gs>
              <a:gs pos="0">
                <a:schemeClr val="bg1">
                  <a:lumMod val="95000"/>
                </a:scheme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39B78E3-F3E5-3299-6C9B-A34605270AF5}"/>
              </a:ext>
            </a:extLst>
          </p:cNvPr>
          <p:cNvSpPr/>
          <p:nvPr/>
        </p:nvSpPr>
        <p:spPr>
          <a:xfrm>
            <a:off x="0" y="1756807"/>
            <a:ext cx="12191997" cy="126864"/>
          </a:xfrm>
          <a:prstGeom prst="rect">
            <a:avLst/>
          </a:prstGeom>
          <a:gradFill>
            <a:gsLst>
              <a:gs pos="99000">
                <a:srgbClr val="DAE3F4">
                  <a:lumMod val="16087"/>
                  <a:lumOff val="83913"/>
                </a:srgbClr>
              </a:gs>
              <a:gs pos="69000">
                <a:srgbClr val="8097C6"/>
              </a:gs>
              <a:gs pos="21000">
                <a:srgbClr val="244996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457E506-21DA-22B4-2E3E-FF2C215599D3}"/>
              </a:ext>
            </a:extLst>
          </p:cNvPr>
          <p:cNvSpPr/>
          <p:nvPr/>
        </p:nvSpPr>
        <p:spPr>
          <a:xfrm>
            <a:off x="0" y="6485497"/>
            <a:ext cx="12191997" cy="372504"/>
          </a:xfrm>
          <a:prstGeom prst="rect">
            <a:avLst/>
          </a:prstGeom>
          <a:gradFill>
            <a:gsLst>
              <a:gs pos="68000">
                <a:srgbClr val="DAE3F4">
                  <a:lumMod val="16087"/>
                  <a:lumOff val="83913"/>
                  <a:alpha val="0"/>
                </a:srgbClr>
              </a:gs>
              <a:gs pos="29000">
                <a:srgbClr val="8097C6"/>
              </a:gs>
              <a:gs pos="0">
                <a:srgbClr val="244996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Triangle 20">
            <a:extLst>
              <a:ext uri="{FF2B5EF4-FFF2-40B4-BE49-F238E27FC236}">
                <a16:creationId xmlns:a16="http://schemas.microsoft.com/office/drawing/2014/main" id="{57016B17-8E1A-E5AC-2803-DF3E8DA53B15}"/>
              </a:ext>
            </a:extLst>
          </p:cNvPr>
          <p:cNvSpPr/>
          <p:nvPr/>
        </p:nvSpPr>
        <p:spPr>
          <a:xfrm rot="5400000">
            <a:off x="7081" y="-7083"/>
            <a:ext cx="2662989" cy="2677156"/>
          </a:xfrm>
          <a:prstGeom prst="rtTriangle">
            <a:avLst/>
          </a:prstGeom>
          <a:gradFill>
            <a:gsLst>
              <a:gs pos="99000">
                <a:srgbClr val="DAE3F4"/>
              </a:gs>
              <a:gs pos="51000">
                <a:srgbClr val="8097C6"/>
              </a:gs>
              <a:gs pos="0">
                <a:srgbClr val="244996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752C63E-6654-6AF9-C7BA-0F904D83C7D8}"/>
              </a:ext>
            </a:extLst>
          </p:cNvPr>
          <p:cNvSpPr/>
          <p:nvPr/>
        </p:nvSpPr>
        <p:spPr>
          <a:xfrm>
            <a:off x="0" y="1"/>
            <a:ext cx="12191997" cy="1785958"/>
          </a:xfrm>
          <a:prstGeom prst="rect">
            <a:avLst/>
          </a:prstGeom>
          <a:gradFill>
            <a:gsLst>
              <a:gs pos="99000">
                <a:srgbClr val="DAE3F4">
                  <a:lumMod val="16087"/>
                  <a:lumOff val="83913"/>
                </a:srgbClr>
              </a:gs>
              <a:gs pos="51000">
                <a:srgbClr val="8097C6"/>
              </a:gs>
              <a:gs pos="0">
                <a:srgbClr val="244996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Triangle 22">
            <a:extLst>
              <a:ext uri="{FF2B5EF4-FFF2-40B4-BE49-F238E27FC236}">
                <a16:creationId xmlns:a16="http://schemas.microsoft.com/office/drawing/2014/main" id="{02208974-81A6-0E56-744D-6C1B4EAAB6BA}"/>
              </a:ext>
            </a:extLst>
          </p:cNvPr>
          <p:cNvSpPr/>
          <p:nvPr/>
        </p:nvSpPr>
        <p:spPr>
          <a:xfrm rot="5400000">
            <a:off x="-14" y="1"/>
            <a:ext cx="1133199" cy="1133199"/>
          </a:xfrm>
          <a:prstGeom prst="rtTriangle">
            <a:avLst/>
          </a:prstGeom>
          <a:gradFill>
            <a:gsLst>
              <a:gs pos="99000">
                <a:srgbClr val="DAE3F4">
                  <a:lumMod val="16087"/>
                  <a:lumOff val="83913"/>
                </a:srgbClr>
              </a:gs>
              <a:gs pos="51000">
                <a:srgbClr val="8097C6"/>
              </a:gs>
              <a:gs pos="0">
                <a:srgbClr val="244996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iagonal Stripe 23">
            <a:extLst>
              <a:ext uri="{FF2B5EF4-FFF2-40B4-BE49-F238E27FC236}">
                <a16:creationId xmlns:a16="http://schemas.microsoft.com/office/drawing/2014/main" id="{7A0E8772-7206-35EE-4B52-39A8210B49F8}"/>
              </a:ext>
            </a:extLst>
          </p:cNvPr>
          <p:cNvSpPr/>
          <p:nvPr/>
        </p:nvSpPr>
        <p:spPr>
          <a:xfrm>
            <a:off x="-5" y="2"/>
            <a:ext cx="2536654" cy="2536654"/>
          </a:xfrm>
          <a:prstGeom prst="diagStripe">
            <a:avLst/>
          </a:prstGeom>
          <a:gradFill>
            <a:gsLst>
              <a:gs pos="99000">
                <a:srgbClr val="DAE3F4">
                  <a:lumMod val="16087"/>
                  <a:lumOff val="83913"/>
                </a:srgbClr>
              </a:gs>
              <a:gs pos="51000">
                <a:srgbClr val="8097C6"/>
              </a:gs>
              <a:gs pos="0">
                <a:srgbClr val="244996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6046CA5-8DE2-4A95-AEE0-E375127B184F}"/>
              </a:ext>
            </a:extLst>
          </p:cNvPr>
          <p:cNvSpPr txBox="1"/>
          <p:nvPr/>
        </p:nvSpPr>
        <p:spPr>
          <a:xfrm>
            <a:off x="2326106" y="623609"/>
            <a:ext cx="98658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chemeClr val="bg1"/>
                </a:solidFill>
              </a:rPr>
              <a:t>National Survey</a:t>
            </a:r>
            <a:endParaRPr lang="en-US" sz="3200" b="1">
              <a:solidFill>
                <a:schemeClr val="bg1"/>
              </a:solidFill>
              <a:latin typeface="Myriad Pro" panose="020B0503030403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850BCDC-2B47-6E4C-FCC1-3624F4B8CD45}"/>
              </a:ext>
            </a:extLst>
          </p:cNvPr>
          <p:cNvSpPr txBox="1"/>
          <p:nvPr/>
        </p:nvSpPr>
        <p:spPr>
          <a:xfrm>
            <a:off x="221838" y="6533249"/>
            <a:ext cx="117483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>
                <a:solidFill>
                  <a:schemeClr val="bg1"/>
                </a:solidFill>
                <a:latin typeface="Myriad Pro" panose="020B0503030403020204" pitchFamily="34" charset="0"/>
              </a:rPr>
              <a:t>National Consumers League   |   </a:t>
            </a:r>
            <a:r>
              <a:rPr lang="en-US" sz="1200" err="1">
                <a:solidFill>
                  <a:schemeClr val="bg1"/>
                </a:solidFill>
                <a:latin typeface="Myriad Pro" panose="020B0503030403020204" pitchFamily="34" charset="0"/>
              </a:rPr>
              <a:t>nclnet.org</a:t>
            </a:r>
            <a:endParaRPr lang="en-US" sz="1200">
              <a:solidFill>
                <a:schemeClr val="bg1"/>
              </a:solidFill>
              <a:latin typeface="Myriad Pro" panose="020B0503030403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1A3B10F-6FEB-D692-F201-A0058808CE7C}"/>
              </a:ext>
            </a:extLst>
          </p:cNvPr>
          <p:cNvSpPr txBox="1"/>
          <p:nvPr/>
        </p:nvSpPr>
        <p:spPr>
          <a:xfrm>
            <a:off x="1293779" y="2641384"/>
            <a:ext cx="928561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>
                <a:solidFill>
                  <a:srgbClr val="263372"/>
                </a:solidFill>
                <a:latin typeface="Myriad Pro" panose="020B0503030403020204"/>
              </a:rPr>
              <a:t>NCL/Morning Consult </a:t>
            </a:r>
            <a:r>
              <a:rPr lang="en-US" u="sng">
                <a:solidFill>
                  <a:srgbClr val="263372"/>
                </a:solidFill>
                <a:latin typeface="Myriad Pro" panose="020B0503030403020204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national poll</a:t>
            </a:r>
            <a:r>
              <a:rPr lang="en-US">
                <a:solidFill>
                  <a:srgbClr val="263372"/>
                </a:solidFill>
                <a:latin typeface="Myriad Pro" panose="020B0503030403020204"/>
              </a:rPr>
              <a:t> of 20,000 American adults on medical debt and 340B perceptions​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>
                <a:solidFill>
                  <a:srgbClr val="263372"/>
                </a:solidFill>
                <a:latin typeface="Myriad Pro" panose="020B0503030403020204"/>
              </a:rPr>
              <a:t>Reveals overwhelming concern about medical debt and strong public demand for comprehensive 340B reforms​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US">
                <a:solidFill>
                  <a:srgbClr val="263372"/>
                </a:solidFill>
                <a:latin typeface="Myriad Pro" panose="020B0503030403020204"/>
              </a:rPr>
              <a:t>Medical debt has impacted a majority of American adults​</a:t>
            </a:r>
          </a:p>
          <a:p>
            <a:pPr marL="1257300" lvl="2" indent="-342900" fontAlgn="base">
              <a:buFont typeface="Arial" panose="020B0604020202020204" pitchFamily="34" charset="0"/>
              <a:buChar char="•"/>
            </a:pPr>
            <a:r>
              <a:rPr lang="en-US">
                <a:solidFill>
                  <a:srgbClr val="263372"/>
                </a:solidFill>
                <a:latin typeface="Myriad Pro" panose="020B0503030403020204"/>
              </a:rPr>
              <a:t>25% of U.S. adults currently have medical debt and 29% had it previously​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US">
                <a:solidFill>
                  <a:srgbClr val="263372"/>
                </a:solidFill>
                <a:latin typeface="Myriad Pro" panose="020B0503030403020204"/>
              </a:rPr>
              <a:t>Strong support for policies to tackle medical debt ​</a:t>
            </a:r>
          </a:p>
          <a:p>
            <a:pPr marL="1257300" lvl="2" indent="-342900" fontAlgn="base">
              <a:buFont typeface="Arial" panose="020B0604020202020204" pitchFamily="34" charset="0"/>
              <a:buChar char="•"/>
            </a:pPr>
            <a:r>
              <a:rPr lang="en-US">
                <a:solidFill>
                  <a:srgbClr val="263372"/>
                </a:solidFill>
                <a:latin typeface="Myriad Pro" panose="020B0503030403020204"/>
              </a:rPr>
              <a:t>e.g., Requiring providers to offer payment plans; prohibiting the denial of care due to pre-existing medical debt​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US">
                <a:solidFill>
                  <a:srgbClr val="263372"/>
                </a:solidFill>
                <a:latin typeface="Myriad Pro" panose="020B0503030403020204"/>
              </a:rPr>
              <a:t>Familiarity with 340B is low: like the concept but not the abuses​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US">
                <a:solidFill>
                  <a:srgbClr val="263372"/>
                </a:solidFill>
                <a:latin typeface="Myriad Pro" panose="020B0503030403020204"/>
              </a:rPr>
              <a:t>Believe 340B reform is urgently needed​</a:t>
            </a:r>
          </a:p>
          <a:p>
            <a:pPr marL="1257300" lvl="2" indent="-342900" fontAlgn="base">
              <a:buFont typeface="Arial" panose="020B0604020202020204" pitchFamily="34" charset="0"/>
              <a:buChar char="•"/>
            </a:pPr>
            <a:r>
              <a:rPr lang="en-US">
                <a:solidFill>
                  <a:srgbClr val="263372"/>
                </a:solidFill>
                <a:latin typeface="Myriad Pro" panose="020B0503030403020204"/>
              </a:rPr>
              <a:t>79% say reform of the 340B program should be a top priority for lawmakers</a:t>
            </a:r>
          </a:p>
        </p:txBody>
      </p:sp>
    </p:spTree>
    <p:extLst>
      <p:ext uri="{BB962C8B-B14F-4D97-AF65-F5344CB8AC3E}">
        <p14:creationId xmlns:p14="http://schemas.microsoft.com/office/powerpoint/2010/main" val="27140533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18103E-991D-443E-21FC-45C0D09991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58B83AB1-06C5-471A-5183-DC7D9EB42481}"/>
              </a:ext>
            </a:extLst>
          </p:cNvPr>
          <p:cNvSpPr/>
          <p:nvPr/>
        </p:nvSpPr>
        <p:spPr>
          <a:xfrm rot="10800000">
            <a:off x="-1" y="0"/>
            <a:ext cx="12191997" cy="6858000"/>
          </a:xfrm>
          <a:prstGeom prst="rect">
            <a:avLst/>
          </a:prstGeom>
          <a:gradFill>
            <a:gsLst>
              <a:gs pos="99000">
                <a:srgbClr val="DAE3F4"/>
              </a:gs>
              <a:gs pos="51000">
                <a:schemeClr val="bg1">
                  <a:lumMod val="85000"/>
                </a:schemeClr>
              </a:gs>
              <a:gs pos="0">
                <a:schemeClr val="bg1">
                  <a:lumMod val="95000"/>
                </a:scheme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89E4999-2ACE-06ED-236F-4403017BCDC9}"/>
              </a:ext>
            </a:extLst>
          </p:cNvPr>
          <p:cNvSpPr/>
          <p:nvPr/>
        </p:nvSpPr>
        <p:spPr>
          <a:xfrm>
            <a:off x="0" y="1756807"/>
            <a:ext cx="12191997" cy="126864"/>
          </a:xfrm>
          <a:prstGeom prst="rect">
            <a:avLst/>
          </a:prstGeom>
          <a:gradFill>
            <a:gsLst>
              <a:gs pos="99000">
                <a:srgbClr val="DAE3F4">
                  <a:lumMod val="16087"/>
                  <a:lumOff val="83913"/>
                </a:srgbClr>
              </a:gs>
              <a:gs pos="69000">
                <a:srgbClr val="8097C6"/>
              </a:gs>
              <a:gs pos="21000">
                <a:srgbClr val="244996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A46E35C-127C-B72E-4D15-923965072670}"/>
              </a:ext>
            </a:extLst>
          </p:cNvPr>
          <p:cNvSpPr/>
          <p:nvPr/>
        </p:nvSpPr>
        <p:spPr>
          <a:xfrm>
            <a:off x="0" y="6485497"/>
            <a:ext cx="12191997" cy="372504"/>
          </a:xfrm>
          <a:prstGeom prst="rect">
            <a:avLst/>
          </a:prstGeom>
          <a:gradFill>
            <a:gsLst>
              <a:gs pos="68000">
                <a:srgbClr val="DAE3F4">
                  <a:lumMod val="16087"/>
                  <a:lumOff val="83913"/>
                  <a:alpha val="0"/>
                </a:srgbClr>
              </a:gs>
              <a:gs pos="29000">
                <a:srgbClr val="8097C6"/>
              </a:gs>
              <a:gs pos="0">
                <a:srgbClr val="244996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Triangle 20">
            <a:extLst>
              <a:ext uri="{FF2B5EF4-FFF2-40B4-BE49-F238E27FC236}">
                <a16:creationId xmlns:a16="http://schemas.microsoft.com/office/drawing/2014/main" id="{49C845BB-5069-47BE-059C-A45EC8845F60}"/>
              </a:ext>
            </a:extLst>
          </p:cNvPr>
          <p:cNvSpPr/>
          <p:nvPr/>
        </p:nvSpPr>
        <p:spPr>
          <a:xfrm rot="5400000">
            <a:off x="7081" y="-7083"/>
            <a:ext cx="2662989" cy="2677156"/>
          </a:xfrm>
          <a:prstGeom prst="rtTriangle">
            <a:avLst/>
          </a:prstGeom>
          <a:gradFill>
            <a:gsLst>
              <a:gs pos="99000">
                <a:srgbClr val="DAE3F4"/>
              </a:gs>
              <a:gs pos="51000">
                <a:srgbClr val="8097C6"/>
              </a:gs>
              <a:gs pos="0">
                <a:srgbClr val="244996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E5C3591-6DBD-E982-9B0C-4694C6881134}"/>
              </a:ext>
            </a:extLst>
          </p:cNvPr>
          <p:cNvSpPr/>
          <p:nvPr/>
        </p:nvSpPr>
        <p:spPr>
          <a:xfrm>
            <a:off x="0" y="1"/>
            <a:ext cx="12191997" cy="1785958"/>
          </a:xfrm>
          <a:prstGeom prst="rect">
            <a:avLst/>
          </a:prstGeom>
          <a:gradFill>
            <a:gsLst>
              <a:gs pos="99000">
                <a:srgbClr val="DAE3F4">
                  <a:lumMod val="16087"/>
                  <a:lumOff val="83913"/>
                </a:srgbClr>
              </a:gs>
              <a:gs pos="51000">
                <a:srgbClr val="8097C6"/>
              </a:gs>
              <a:gs pos="0">
                <a:srgbClr val="244996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Triangle 22">
            <a:extLst>
              <a:ext uri="{FF2B5EF4-FFF2-40B4-BE49-F238E27FC236}">
                <a16:creationId xmlns:a16="http://schemas.microsoft.com/office/drawing/2014/main" id="{946F0DE4-5EBD-FB44-FDE5-EDE859BDEBE4}"/>
              </a:ext>
            </a:extLst>
          </p:cNvPr>
          <p:cNvSpPr/>
          <p:nvPr/>
        </p:nvSpPr>
        <p:spPr>
          <a:xfrm rot="5400000">
            <a:off x="-14" y="1"/>
            <a:ext cx="1133199" cy="1133199"/>
          </a:xfrm>
          <a:prstGeom prst="rtTriangle">
            <a:avLst/>
          </a:prstGeom>
          <a:gradFill>
            <a:gsLst>
              <a:gs pos="99000">
                <a:srgbClr val="DAE3F4">
                  <a:lumMod val="16087"/>
                  <a:lumOff val="83913"/>
                </a:srgbClr>
              </a:gs>
              <a:gs pos="51000">
                <a:srgbClr val="8097C6"/>
              </a:gs>
              <a:gs pos="0">
                <a:srgbClr val="244996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iagonal Stripe 23">
            <a:extLst>
              <a:ext uri="{FF2B5EF4-FFF2-40B4-BE49-F238E27FC236}">
                <a16:creationId xmlns:a16="http://schemas.microsoft.com/office/drawing/2014/main" id="{E54B02DF-AB87-C603-980E-99E49A9E2FA5}"/>
              </a:ext>
            </a:extLst>
          </p:cNvPr>
          <p:cNvSpPr/>
          <p:nvPr/>
        </p:nvSpPr>
        <p:spPr>
          <a:xfrm>
            <a:off x="-5" y="2"/>
            <a:ext cx="2536654" cy="2536654"/>
          </a:xfrm>
          <a:prstGeom prst="diagStripe">
            <a:avLst/>
          </a:prstGeom>
          <a:gradFill>
            <a:gsLst>
              <a:gs pos="99000">
                <a:srgbClr val="DAE3F4">
                  <a:lumMod val="16087"/>
                  <a:lumOff val="83913"/>
                </a:srgbClr>
              </a:gs>
              <a:gs pos="51000">
                <a:srgbClr val="8097C6"/>
              </a:gs>
              <a:gs pos="0">
                <a:srgbClr val="244996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F8545F5-1134-EF7B-BE0F-D10024E33C15}"/>
              </a:ext>
            </a:extLst>
          </p:cNvPr>
          <p:cNvSpPr txBox="1"/>
          <p:nvPr/>
        </p:nvSpPr>
        <p:spPr>
          <a:xfrm>
            <a:off x="2326106" y="623609"/>
            <a:ext cx="98658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chemeClr val="bg1"/>
                </a:solidFill>
                <a:latin typeface="Myriad Pro" panose="020B0503030403020204" pitchFamily="34" charset="0"/>
              </a:rPr>
              <a:t>50 State Fact Sheets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E6F3DB9-526B-D423-F6DA-F927E5FDA3C4}"/>
              </a:ext>
            </a:extLst>
          </p:cNvPr>
          <p:cNvSpPr txBox="1"/>
          <p:nvPr/>
        </p:nvSpPr>
        <p:spPr>
          <a:xfrm>
            <a:off x="221838" y="6533249"/>
            <a:ext cx="117483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>
                <a:solidFill>
                  <a:schemeClr val="bg1"/>
                </a:solidFill>
                <a:latin typeface="Myriad Pro" panose="020B0503030403020204" pitchFamily="34" charset="0"/>
              </a:rPr>
              <a:t>National Consumers League   |   </a:t>
            </a:r>
            <a:r>
              <a:rPr lang="en-US" sz="1200" err="1">
                <a:solidFill>
                  <a:schemeClr val="bg1"/>
                </a:solidFill>
                <a:latin typeface="Myriad Pro" panose="020B0503030403020204" pitchFamily="34" charset="0"/>
              </a:rPr>
              <a:t>nclnet.org</a:t>
            </a:r>
            <a:endParaRPr lang="en-US" sz="1200">
              <a:solidFill>
                <a:schemeClr val="bg1"/>
              </a:solidFill>
              <a:latin typeface="Myriad Pro" panose="020B0503030403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5E0E984-DB8A-8C59-D832-7ED80107A11F}"/>
              </a:ext>
            </a:extLst>
          </p:cNvPr>
          <p:cNvSpPr txBox="1"/>
          <p:nvPr/>
        </p:nvSpPr>
        <p:spPr>
          <a:xfrm>
            <a:off x="1293780" y="2641384"/>
            <a:ext cx="46582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2400">
                <a:solidFill>
                  <a:srgbClr val="263372"/>
                </a:solidFill>
                <a:latin typeface="Myriad Pro" panose="020B0503030403020204"/>
              </a:rPr>
              <a:t>Released </a:t>
            </a:r>
            <a:r>
              <a:rPr lang="en-US" sz="2400" u="sng">
                <a:solidFill>
                  <a:srgbClr val="263372"/>
                </a:solidFill>
                <a:latin typeface="Myriad Pro" panose="020B0503030403020204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50 state fact sheets</a:t>
            </a:r>
            <a:r>
              <a:rPr lang="en-US" sz="2400">
                <a:solidFill>
                  <a:srgbClr val="263372"/>
                </a:solidFill>
                <a:latin typeface="Myriad Pro" panose="020B0503030403020204"/>
              </a:rPr>
              <a:t> breaking down the data at the state level—highlighting Americans’ concerns about 340B abuses and support for patient-focused reform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4AE7BFC-A56B-B5DE-F433-9D3DFC99D7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2322" y="1980922"/>
            <a:ext cx="3463350" cy="4406863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343315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927FAD-549F-0A11-20ED-D352F651ED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261F4C98-71B2-BAC7-8158-F25EDBC150B0}"/>
              </a:ext>
            </a:extLst>
          </p:cNvPr>
          <p:cNvSpPr/>
          <p:nvPr/>
        </p:nvSpPr>
        <p:spPr>
          <a:xfrm rot="10800000">
            <a:off x="-1" y="0"/>
            <a:ext cx="12191997" cy="6858000"/>
          </a:xfrm>
          <a:prstGeom prst="rect">
            <a:avLst/>
          </a:prstGeom>
          <a:gradFill>
            <a:gsLst>
              <a:gs pos="99000">
                <a:srgbClr val="DAE3F4"/>
              </a:gs>
              <a:gs pos="51000">
                <a:schemeClr val="bg1">
                  <a:lumMod val="85000"/>
                </a:schemeClr>
              </a:gs>
              <a:gs pos="0">
                <a:schemeClr val="bg1">
                  <a:lumMod val="95000"/>
                </a:scheme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5A3A53B-2E98-6759-9E05-C6396D3CF826}"/>
              </a:ext>
            </a:extLst>
          </p:cNvPr>
          <p:cNvSpPr/>
          <p:nvPr/>
        </p:nvSpPr>
        <p:spPr>
          <a:xfrm>
            <a:off x="0" y="1756807"/>
            <a:ext cx="12191997" cy="126864"/>
          </a:xfrm>
          <a:prstGeom prst="rect">
            <a:avLst/>
          </a:prstGeom>
          <a:gradFill>
            <a:gsLst>
              <a:gs pos="99000">
                <a:srgbClr val="DAE3F4">
                  <a:lumMod val="16087"/>
                  <a:lumOff val="83913"/>
                </a:srgbClr>
              </a:gs>
              <a:gs pos="69000">
                <a:srgbClr val="8097C6"/>
              </a:gs>
              <a:gs pos="21000">
                <a:srgbClr val="244996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574FD38-85A0-9912-6C97-06DB42F2F2C3}"/>
              </a:ext>
            </a:extLst>
          </p:cNvPr>
          <p:cNvSpPr/>
          <p:nvPr/>
        </p:nvSpPr>
        <p:spPr>
          <a:xfrm>
            <a:off x="0" y="6485497"/>
            <a:ext cx="12191997" cy="372504"/>
          </a:xfrm>
          <a:prstGeom prst="rect">
            <a:avLst/>
          </a:prstGeom>
          <a:gradFill>
            <a:gsLst>
              <a:gs pos="68000">
                <a:srgbClr val="DAE3F4">
                  <a:lumMod val="16087"/>
                  <a:lumOff val="83913"/>
                  <a:alpha val="0"/>
                </a:srgbClr>
              </a:gs>
              <a:gs pos="29000">
                <a:srgbClr val="8097C6"/>
              </a:gs>
              <a:gs pos="0">
                <a:srgbClr val="244996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Triangle 20">
            <a:extLst>
              <a:ext uri="{FF2B5EF4-FFF2-40B4-BE49-F238E27FC236}">
                <a16:creationId xmlns:a16="http://schemas.microsoft.com/office/drawing/2014/main" id="{4DDDDCB0-925D-AEF4-D244-43FE03F14778}"/>
              </a:ext>
            </a:extLst>
          </p:cNvPr>
          <p:cNvSpPr/>
          <p:nvPr/>
        </p:nvSpPr>
        <p:spPr>
          <a:xfrm rot="5400000">
            <a:off x="7081" y="-7083"/>
            <a:ext cx="2662989" cy="2677156"/>
          </a:xfrm>
          <a:prstGeom prst="rtTriangle">
            <a:avLst/>
          </a:prstGeom>
          <a:gradFill>
            <a:gsLst>
              <a:gs pos="99000">
                <a:srgbClr val="DAE3F4"/>
              </a:gs>
              <a:gs pos="51000">
                <a:srgbClr val="8097C6"/>
              </a:gs>
              <a:gs pos="0">
                <a:srgbClr val="244996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F41DB19-FEB4-F148-6E2A-D740B49185E0}"/>
              </a:ext>
            </a:extLst>
          </p:cNvPr>
          <p:cNvSpPr/>
          <p:nvPr/>
        </p:nvSpPr>
        <p:spPr>
          <a:xfrm>
            <a:off x="0" y="1"/>
            <a:ext cx="12191997" cy="1785958"/>
          </a:xfrm>
          <a:prstGeom prst="rect">
            <a:avLst/>
          </a:prstGeom>
          <a:gradFill>
            <a:gsLst>
              <a:gs pos="99000">
                <a:srgbClr val="DAE3F4">
                  <a:lumMod val="16087"/>
                  <a:lumOff val="83913"/>
                </a:srgbClr>
              </a:gs>
              <a:gs pos="51000">
                <a:srgbClr val="8097C6"/>
              </a:gs>
              <a:gs pos="0">
                <a:srgbClr val="244996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Triangle 22">
            <a:extLst>
              <a:ext uri="{FF2B5EF4-FFF2-40B4-BE49-F238E27FC236}">
                <a16:creationId xmlns:a16="http://schemas.microsoft.com/office/drawing/2014/main" id="{A52F158E-EB05-FB72-B338-627DB43535E8}"/>
              </a:ext>
            </a:extLst>
          </p:cNvPr>
          <p:cNvSpPr/>
          <p:nvPr/>
        </p:nvSpPr>
        <p:spPr>
          <a:xfrm rot="5400000">
            <a:off x="-14" y="1"/>
            <a:ext cx="1133199" cy="1133199"/>
          </a:xfrm>
          <a:prstGeom prst="rtTriangle">
            <a:avLst/>
          </a:prstGeom>
          <a:gradFill>
            <a:gsLst>
              <a:gs pos="99000">
                <a:srgbClr val="DAE3F4">
                  <a:lumMod val="16087"/>
                  <a:lumOff val="83913"/>
                </a:srgbClr>
              </a:gs>
              <a:gs pos="51000">
                <a:srgbClr val="8097C6"/>
              </a:gs>
              <a:gs pos="0">
                <a:srgbClr val="244996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iagonal Stripe 23">
            <a:extLst>
              <a:ext uri="{FF2B5EF4-FFF2-40B4-BE49-F238E27FC236}">
                <a16:creationId xmlns:a16="http://schemas.microsoft.com/office/drawing/2014/main" id="{72E8E4CF-F5D3-1697-3FB5-10607CB01346}"/>
              </a:ext>
            </a:extLst>
          </p:cNvPr>
          <p:cNvSpPr/>
          <p:nvPr/>
        </p:nvSpPr>
        <p:spPr>
          <a:xfrm>
            <a:off x="-5" y="2"/>
            <a:ext cx="2536654" cy="2536654"/>
          </a:xfrm>
          <a:prstGeom prst="diagStripe">
            <a:avLst/>
          </a:prstGeom>
          <a:gradFill>
            <a:gsLst>
              <a:gs pos="99000">
                <a:srgbClr val="DAE3F4">
                  <a:lumMod val="16087"/>
                  <a:lumOff val="83913"/>
                </a:srgbClr>
              </a:gs>
              <a:gs pos="51000">
                <a:srgbClr val="8097C6"/>
              </a:gs>
              <a:gs pos="0">
                <a:srgbClr val="244996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D1DB3F9-57A2-3FEA-952C-F320460979B9}"/>
              </a:ext>
            </a:extLst>
          </p:cNvPr>
          <p:cNvSpPr txBox="1"/>
          <p:nvPr/>
        </p:nvSpPr>
        <p:spPr>
          <a:xfrm>
            <a:off x="2326106" y="623609"/>
            <a:ext cx="98658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chemeClr val="bg1"/>
                </a:solidFill>
                <a:latin typeface="Myriad Pro" panose="020B0503030403020204" pitchFamily="34" charset="0"/>
              </a:rPr>
              <a:t>Federal Advocacy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B7437D2-053A-7417-9369-3056C0EE5A91}"/>
              </a:ext>
            </a:extLst>
          </p:cNvPr>
          <p:cNvSpPr txBox="1"/>
          <p:nvPr/>
        </p:nvSpPr>
        <p:spPr>
          <a:xfrm>
            <a:off x="221838" y="6533249"/>
            <a:ext cx="117483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>
                <a:solidFill>
                  <a:schemeClr val="bg1"/>
                </a:solidFill>
                <a:latin typeface="Myriad Pro" panose="020B0503030403020204" pitchFamily="34" charset="0"/>
              </a:rPr>
              <a:t>National Consumers League   |   </a:t>
            </a:r>
            <a:r>
              <a:rPr lang="en-US" sz="1200" err="1">
                <a:solidFill>
                  <a:schemeClr val="bg1"/>
                </a:solidFill>
                <a:latin typeface="Myriad Pro" panose="020B0503030403020204" pitchFamily="34" charset="0"/>
              </a:rPr>
              <a:t>nclnet.org</a:t>
            </a:r>
            <a:endParaRPr lang="en-US" sz="1200">
              <a:solidFill>
                <a:schemeClr val="bg1"/>
              </a:solidFill>
              <a:latin typeface="Myriad Pro" panose="020B0503030403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D7DB81-B035-CD9F-13F7-4DF31878863B}"/>
              </a:ext>
            </a:extLst>
          </p:cNvPr>
          <p:cNvSpPr txBox="1"/>
          <p:nvPr/>
        </p:nvSpPr>
        <p:spPr>
          <a:xfrm>
            <a:off x="1743740" y="2641384"/>
            <a:ext cx="883565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263372"/>
                </a:solidFill>
                <a:latin typeface="Myriad Pro" panose="020B0503030403020204"/>
              </a:rPr>
              <a:t>Urging Congress to advance policy reforms to bring transparency, accountability, and oversight to the 340B program ​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263372"/>
                </a:solidFill>
                <a:latin typeface="Myriad Pro" panose="020B0503030403020204"/>
              </a:rPr>
              <a:t>Grassroots campaign to engage communities to become champions for 340B reform​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263372"/>
                </a:solidFill>
                <a:latin typeface="Myriad Pro" panose="020B0503030403020204"/>
              </a:rPr>
              <a:t>Resulted in over 130,000 constituent letters to Members of Congress ​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263372"/>
                </a:solidFill>
                <a:latin typeface="Myriad Pro" panose="020B0503030403020204"/>
              </a:rPr>
              <a:t>Currently asking champions for patient stories (e.g., surprise costs; aggressive debt collection practices) that we can use to highlight abuses​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263372"/>
                </a:solidFill>
                <a:latin typeface="Myriad Pro" panose="020B0503030403020204"/>
              </a:rPr>
              <a:t>Developed </a:t>
            </a:r>
            <a:r>
              <a:rPr lang="en-US" sz="2000" u="sng">
                <a:solidFill>
                  <a:srgbClr val="263372"/>
                </a:solidFill>
                <a:latin typeface="Myriad Pro" panose="020B0503030403020204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handout</a:t>
            </a:r>
            <a:r>
              <a:rPr lang="en-US" sz="2000">
                <a:solidFill>
                  <a:srgbClr val="263372"/>
                </a:solidFill>
                <a:latin typeface="Myriad Pro" panose="020B0503030403020204"/>
              </a:rPr>
              <a:t> to educate congressional offices​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263372"/>
                </a:solidFill>
                <a:latin typeface="Myriad Pro" panose="020B0503030403020204"/>
              </a:rPr>
              <a:t>Influence ads targeted to key congressional offices </a:t>
            </a:r>
          </a:p>
        </p:txBody>
      </p:sp>
    </p:spTree>
    <p:extLst>
      <p:ext uri="{BB962C8B-B14F-4D97-AF65-F5344CB8AC3E}">
        <p14:creationId xmlns:p14="http://schemas.microsoft.com/office/powerpoint/2010/main" val="36909804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269C64-4032-5C95-61ED-417A139AEF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4533AB83-D81D-A259-E3C8-882A08F381EF}"/>
              </a:ext>
            </a:extLst>
          </p:cNvPr>
          <p:cNvSpPr/>
          <p:nvPr/>
        </p:nvSpPr>
        <p:spPr>
          <a:xfrm rot="10800000">
            <a:off x="-1" y="0"/>
            <a:ext cx="12191997" cy="6858000"/>
          </a:xfrm>
          <a:prstGeom prst="rect">
            <a:avLst/>
          </a:prstGeom>
          <a:gradFill>
            <a:gsLst>
              <a:gs pos="99000">
                <a:srgbClr val="DAE3F4"/>
              </a:gs>
              <a:gs pos="51000">
                <a:schemeClr val="bg1">
                  <a:lumMod val="85000"/>
                </a:schemeClr>
              </a:gs>
              <a:gs pos="0">
                <a:schemeClr val="bg1">
                  <a:lumMod val="95000"/>
                </a:scheme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350E1E6-37E7-1DCB-053D-534853DF6557}"/>
              </a:ext>
            </a:extLst>
          </p:cNvPr>
          <p:cNvSpPr/>
          <p:nvPr/>
        </p:nvSpPr>
        <p:spPr>
          <a:xfrm>
            <a:off x="0" y="1756807"/>
            <a:ext cx="12191997" cy="126864"/>
          </a:xfrm>
          <a:prstGeom prst="rect">
            <a:avLst/>
          </a:prstGeom>
          <a:gradFill>
            <a:gsLst>
              <a:gs pos="99000">
                <a:srgbClr val="DAE3F4">
                  <a:lumMod val="16087"/>
                  <a:lumOff val="83913"/>
                </a:srgbClr>
              </a:gs>
              <a:gs pos="69000">
                <a:srgbClr val="8097C6"/>
              </a:gs>
              <a:gs pos="21000">
                <a:srgbClr val="244996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F5DA88C-E2D5-F432-B560-B584C9C6F567}"/>
              </a:ext>
            </a:extLst>
          </p:cNvPr>
          <p:cNvSpPr/>
          <p:nvPr/>
        </p:nvSpPr>
        <p:spPr>
          <a:xfrm>
            <a:off x="0" y="6485497"/>
            <a:ext cx="12191997" cy="372504"/>
          </a:xfrm>
          <a:prstGeom prst="rect">
            <a:avLst/>
          </a:prstGeom>
          <a:gradFill>
            <a:gsLst>
              <a:gs pos="68000">
                <a:srgbClr val="DAE3F4">
                  <a:lumMod val="16087"/>
                  <a:lumOff val="83913"/>
                  <a:alpha val="0"/>
                </a:srgbClr>
              </a:gs>
              <a:gs pos="29000">
                <a:srgbClr val="8097C6"/>
              </a:gs>
              <a:gs pos="0">
                <a:srgbClr val="244996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Triangle 20">
            <a:extLst>
              <a:ext uri="{FF2B5EF4-FFF2-40B4-BE49-F238E27FC236}">
                <a16:creationId xmlns:a16="http://schemas.microsoft.com/office/drawing/2014/main" id="{32D9EFA9-D1F1-B73F-D221-C181F21C5DA6}"/>
              </a:ext>
            </a:extLst>
          </p:cNvPr>
          <p:cNvSpPr/>
          <p:nvPr/>
        </p:nvSpPr>
        <p:spPr>
          <a:xfrm rot="5400000">
            <a:off x="7081" y="-7083"/>
            <a:ext cx="2662989" cy="2677156"/>
          </a:xfrm>
          <a:prstGeom prst="rtTriangle">
            <a:avLst/>
          </a:prstGeom>
          <a:gradFill>
            <a:gsLst>
              <a:gs pos="99000">
                <a:srgbClr val="DAE3F4"/>
              </a:gs>
              <a:gs pos="51000">
                <a:srgbClr val="8097C6"/>
              </a:gs>
              <a:gs pos="0">
                <a:srgbClr val="244996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4770662-7627-06BD-4FFE-CE1A062B9E3B}"/>
              </a:ext>
            </a:extLst>
          </p:cNvPr>
          <p:cNvSpPr/>
          <p:nvPr/>
        </p:nvSpPr>
        <p:spPr>
          <a:xfrm>
            <a:off x="0" y="1"/>
            <a:ext cx="12191997" cy="1785958"/>
          </a:xfrm>
          <a:prstGeom prst="rect">
            <a:avLst/>
          </a:prstGeom>
          <a:gradFill>
            <a:gsLst>
              <a:gs pos="99000">
                <a:srgbClr val="DAE3F4">
                  <a:lumMod val="16087"/>
                  <a:lumOff val="83913"/>
                </a:srgbClr>
              </a:gs>
              <a:gs pos="51000">
                <a:srgbClr val="8097C6"/>
              </a:gs>
              <a:gs pos="0">
                <a:srgbClr val="244996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Triangle 22">
            <a:extLst>
              <a:ext uri="{FF2B5EF4-FFF2-40B4-BE49-F238E27FC236}">
                <a16:creationId xmlns:a16="http://schemas.microsoft.com/office/drawing/2014/main" id="{AE34E993-A787-17A0-0EBD-A8750239947C}"/>
              </a:ext>
            </a:extLst>
          </p:cNvPr>
          <p:cNvSpPr/>
          <p:nvPr/>
        </p:nvSpPr>
        <p:spPr>
          <a:xfrm rot="5400000">
            <a:off x="-14" y="1"/>
            <a:ext cx="1133199" cy="1133199"/>
          </a:xfrm>
          <a:prstGeom prst="rtTriangle">
            <a:avLst/>
          </a:prstGeom>
          <a:gradFill>
            <a:gsLst>
              <a:gs pos="99000">
                <a:srgbClr val="DAE3F4">
                  <a:lumMod val="16087"/>
                  <a:lumOff val="83913"/>
                </a:srgbClr>
              </a:gs>
              <a:gs pos="51000">
                <a:srgbClr val="8097C6"/>
              </a:gs>
              <a:gs pos="0">
                <a:srgbClr val="244996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iagonal Stripe 23">
            <a:extLst>
              <a:ext uri="{FF2B5EF4-FFF2-40B4-BE49-F238E27FC236}">
                <a16:creationId xmlns:a16="http://schemas.microsoft.com/office/drawing/2014/main" id="{1AF99BB6-8EF4-28A9-CAFF-D6A6CD1640C1}"/>
              </a:ext>
            </a:extLst>
          </p:cNvPr>
          <p:cNvSpPr/>
          <p:nvPr/>
        </p:nvSpPr>
        <p:spPr>
          <a:xfrm>
            <a:off x="-5" y="2"/>
            <a:ext cx="2536654" cy="2536654"/>
          </a:xfrm>
          <a:prstGeom prst="diagStripe">
            <a:avLst/>
          </a:prstGeom>
          <a:gradFill>
            <a:gsLst>
              <a:gs pos="99000">
                <a:srgbClr val="DAE3F4">
                  <a:lumMod val="16087"/>
                  <a:lumOff val="83913"/>
                </a:srgbClr>
              </a:gs>
              <a:gs pos="51000">
                <a:srgbClr val="8097C6"/>
              </a:gs>
              <a:gs pos="0">
                <a:srgbClr val="244996"/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F11B3DA-1927-A6A5-7AE5-789988A38A30}"/>
              </a:ext>
            </a:extLst>
          </p:cNvPr>
          <p:cNvSpPr txBox="1"/>
          <p:nvPr/>
        </p:nvSpPr>
        <p:spPr>
          <a:xfrm>
            <a:off x="2326106" y="623609"/>
            <a:ext cx="98658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chemeClr val="bg1"/>
                </a:solidFill>
              </a:rPr>
              <a:t>Op-Ed and Educational Materials</a:t>
            </a:r>
            <a:endParaRPr lang="en-US" sz="3200" b="1">
              <a:solidFill>
                <a:schemeClr val="bg1"/>
              </a:solidFill>
              <a:latin typeface="Myriad Pro" panose="020B0503030403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BEDAE61-01FA-62F4-EAA4-BBF2FDDB3FF5}"/>
              </a:ext>
            </a:extLst>
          </p:cNvPr>
          <p:cNvSpPr txBox="1"/>
          <p:nvPr/>
        </p:nvSpPr>
        <p:spPr>
          <a:xfrm>
            <a:off x="221838" y="6533249"/>
            <a:ext cx="117483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>
                <a:solidFill>
                  <a:schemeClr val="bg1"/>
                </a:solidFill>
                <a:latin typeface="Myriad Pro" panose="020B0503030403020204" pitchFamily="34" charset="0"/>
              </a:rPr>
              <a:t>National Consumers League   |   </a:t>
            </a:r>
            <a:r>
              <a:rPr lang="en-US" sz="1200" err="1">
                <a:solidFill>
                  <a:schemeClr val="bg1"/>
                </a:solidFill>
                <a:latin typeface="Myriad Pro" panose="020B0503030403020204" pitchFamily="34" charset="0"/>
              </a:rPr>
              <a:t>nclnet.org</a:t>
            </a:r>
            <a:endParaRPr lang="en-US" sz="1200">
              <a:solidFill>
                <a:schemeClr val="bg1"/>
              </a:solidFill>
              <a:latin typeface="Myriad Pro" panose="020B0503030403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70A874-37AE-D017-18EC-AAEA6B75579C}"/>
              </a:ext>
            </a:extLst>
          </p:cNvPr>
          <p:cNvSpPr txBox="1"/>
          <p:nvPr/>
        </p:nvSpPr>
        <p:spPr>
          <a:xfrm>
            <a:off x="1743740" y="2641384"/>
            <a:ext cx="883565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263372"/>
                </a:solidFill>
                <a:latin typeface="Myriad Pro" panose="020B0503030403020204"/>
              </a:rPr>
              <a:t>CEO Sally Greenberg </a:t>
            </a:r>
            <a:r>
              <a:rPr lang="en-US" sz="2000" u="sng">
                <a:solidFill>
                  <a:srgbClr val="263372"/>
                </a:solidFill>
                <a:latin typeface="Myriad Pro" panose="020B0503030403020204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opinion piece</a:t>
            </a:r>
            <a:r>
              <a:rPr lang="en-US" sz="2000">
                <a:solidFill>
                  <a:srgbClr val="263372"/>
                </a:solidFill>
                <a:latin typeface="Myriad Pro" panose="020B0503030403020204"/>
              </a:rPr>
              <a:t> in </a:t>
            </a:r>
            <a:r>
              <a:rPr lang="en-US" sz="2000" i="1">
                <a:solidFill>
                  <a:srgbClr val="263372"/>
                </a:solidFill>
                <a:latin typeface="Myriad Pro" panose="020B0503030403020204"/>
              </a:rPr>
              <a:t>RealClear Health</a:t>
            </a:r>
            <a:r>
              <a:rPr lang="en-US" sz="2000">
                <a:solidFill>
                  <a:srgbClr val="263372"/>
                </a:solidFill>
                <a:latin typeface="Myriad Pro" panose="020B0503030403020204"/>
              </a:rPr>
              <a:t>​</a:t>
            </a:r>
          </a:p>
          <a:p>
            <a:pPr fontAlgn="base"/>
            <a:endParaRPr lang="en-US" sz="2000">
              <a:solidFill>
                <a:srgbClr val="263372"/>
              </a:solidFill>
              <a:latin typeface="Myriad Pro" panose="020B0503030403020204"/>
            </a:endParaRPr>
          </a:p>
          <a:p>
            <a:pPr fontAlgn="base"/>
            <a:r>
              <a:rPr lang="en-US" sz="2000" i="1">
                <a:solidFill>
                  <a:srgbClr val="263372"/>
                </a:solidFill>
                <a:latin typeface="Myriad Pro" panose="020B0503030403020204"/>
              </a:rPr>
              <a:t>	“Created with the best intentions, the 340B Drug Pricing Program was 	</a:t>
            </a:r>
            <a:r>
              <a:rPr lang="en-US" sz="2000" b="1" i="1">
                <a:solidFill>
                  <a:srgbClr val="263372"/>
                </a:solidFill>
                <a:latin typeface="Myriad Pro" panose="020B0503030403020204"/>
              </a:rPr>
              <a:t>designed to help low-income and uninsured patients access their 	medications </a:t>
            </a:r>
            <a:r>
              <a:rPr lang="en-US" sz="2000" i="1">
                <a:solidFill>
                  <a:srgbClr val="263372"/>
                </a:solidFill>
                <a:latin typeface="Myriad Pro" panose="020B0503030403020204"/>
              </a:rPr>
              <a:t>through drug manufacturer discounts to hospitals. 	Instead, sadly, 340B has veered wildly off course to the detriment of 	patients. Today, the program has </a:t>
            </a:r>
            <a:r>
              <a:rPr lang="en-US" sz="2000" b="1" i="1">
                <a:solidFill>
                  <a:srgbClr val="263372"/>
                </a:solidFill>
                <a:latin typeface="Myriad Pro" panose="020B0503030403020204"/>
              </a:rPr>
              <a:t>morphed into a financial bonanza 	for “non-profit” hospitals and the nation’s biggest chain retail 	pharmacies while patients in desperate need don’t get the 	benefits of 340B drug discounts</a:t>
            </a:r>
            <a:r>
              <a:rPr lang="en-US" sz="2000" i="1">
                <a:solidFill>
                  <a:srgbClr val="263372"/>
                </a:solidFill>
                <a:latin typeface="Myriad Pro" panose="020B0503030403020204"/>
              </a:rPr>
              <a:t>.”</a:t>
            </a:r>
            <a:r>
              <a:rPr lang="en-US" sz="2000">
                <a:solidFill>
                  <a:srgbClr val="263372"/>
                </a:solidFill>
                <a:latin typeface="Myriad Pro" panose="020B0503030403020204"/>
              </a:rPr>
              <a:t>​</a:t>
            </a:r>
          </a:p>
          <a:p>
            <a:pPr fontAlgn="base"/>
            <a:endParaRPr lang="en-US" sz="2000">
              <a:solidFill>
                <a:srgbClr val="263372"/>
              </a:solidFill>
              <a:latin typeface="Myriad Pro" panose="020B0503030403020204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2000" u="sng">
                <a:solidFill>
                  <a:srgbClr val="263372"/>
                </a:solidFill>
                <a:latin typeface="Myriad Pro" panose="020B0503030403020204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Educational website and video</a:t>
            </a:r>
            <a:endParaRPr lang="en-US" sz="2000">
              <a:solidFill>
                <a:srgbClr val="263372"/>
              </a:solidFill>
              <a:latin typeface="Myriad Pro" panose="020B0503030403020204"/>
            </a:endParaRPr>
          </a:p>
        </p:txBody>
      </p:sp>
    </p:spTree>
    <p:extLst>
      <p:ext uri="{BB962C8B-B14F-4D97-AF65-F5344CB8AC3E}">
        <p14:creationId xmlns:p14="http://schemas.microsoft.com/office/powerpoint/2010/main" val="2822778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628</Words>
  <Application>Microsoft Office PowerPoint</Application>
  <PresentationFormat>Widescreen</PresentationFormat>
  <Paragraphs>56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Myriad Pro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Sepideh Karaee</dc:creator>
  <cp:lastModifiedBy>Lisa Bercu</cp:lastModifiedBy>
  <cp:revision>2</cp:revision>
  <dcterms:created xsi:type="dcterms:W3CDTF">2025-07-09T14:04:38Z</dcterms:created>
  <dcterms:modified xsi:type="dcterms:W3CDTF">2025-07-15T18:08:47Z</dcterms:modified>
</cp:coreProperties>
</file>